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615" autoAdjust="0"/>
    <p:restoredTop sz="86446" autoAdjust="0"/>
  </p:normalViewPr>
  <p:slideViewPr>
    <p:cSldViewPr>
      <p:cViewPr varScale="1">
        <p:scale>
          <a:sx n="80" d="100"/>
          <a:sy n="80" d="100"/>
        </p:scale>
        <p:origin x="-1464" y="-78"/>
      </p:cViewPr>
      <p:guideLst>
        <p:guide orient="horz" pos="2160"/>
        <p:guide pos="2880"/>
      </p:guideLst>
    </p:cSldViewPr>
  </p:slideViewPr>
  <p:outlineViewPr>
    <p:cViewPr>
      <p:scale>
        <a:sx n="33" d="100"/>
        <a:sy n="33" d="100"/>
      </p:scale>
      <p:origin x="258"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F21897-4BA7-4BD2-9332-68FEECD24295}" type="datetimeFigureOut">
              <a:rPr lang="en-US" smtClean="0"/>
              <a:pPr/>
              <a:t>3/25/2012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F21897-4BA7-4BD2-9332-68FEECD24295}" type="datetimeFigureOut">
              <a:rPr lang="en-US" smtClean="0"/>
              <a:pPr/>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3/25/2012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F21897-4BA7-4BD2-9332-68FEECD24295}" type="datetimeFigureOut">
              <a:rPr lang="en-US" smtClean="0"/>
              <a:pPr/>
              <a:t>3/25/2012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F21897-4BA7-4BD2-9332-68FEECD24295}" type="datetimeFigureOut">
              <a:rPr lang="en-US" smtClean="0"/>
              <a:pPr/>
              <a:t>3/25/2012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21897-4BA7-4BD2-9332-68FEECD24295}" type="datetimeFigureOut">
              <a:rPr lang="en-US" smtClean="0"/>
              <a:pPr/>
              <a:t>3/25/2012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3/25/2012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F21897-4BA7-4BD2-9332-68FEECD24295}" type="datetimeFigureOut">
              <a:rPr lang="en-US" smtClean="0"/>
              <a:pPr/>
              <a:t>3/25/2012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71BB784-C325-4E31-BE0B-A83CE98D4DA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F21897-4BA7-4BD2-9332-68FEECD24295}" type="datetimeFigureOut">
              <a:rPr lang="en-US" smtClean="0"/>
              <a:pPr/>
              <a:t>3/25/2012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1BB784-C325-4E31-BE0B-A83CE98D4DA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609600" y="4267200"/>
            <a:ext cx="7851648" cy="1828800"/>
          </a:xfrm>
        </p:spPr>
        <p:txBody>
          <a:bodyPr>
            <a:noAutofit/>
          </a:bodyPr>
          <a:lstStyle/>
          <a:p>
            <a:pPr algn="ctr" rtl="1"/>
            <a:r>
              <a:rPr lang="ar-EG" sz="6200" dirty="0" smtClean="0">
                <a:solidFill>
                  <a:schemeClr val="tx1"/>
                </a:solidFill>
                <a:effectLst>
                  <a:outerShdw blurRad="38100" dist="38100" dir="2700000" algn="tl">
                    <a:srgbClr val="000000">
                      <a:alpha val="43137"/>
                    </a:srgbClr>
                  </a:outerShdw>
                </a:effectLst>
              </a:rPr>
              <a:t/>
            </a:r>
            <a:br>
              <a:rPr lang="ar-EG" sz="6200" dirty="0" smtClean="0">
                <a:solidFill>
                  <a:schemeClr val="tx1"/>
                </a:solidFill>
                <a:effectLst>
                  <a:outerShdw blurRad="38100" dist="38100" dir="2700000" algn="tl">
                    <a:srgbClr val="000000">
                      <a:alpha val="43137"/>
                    </a:srgbClr>
                  </a:outerShdw>
                </a:effectLst>
              </a:rPr>
            </a:br>
            <a:r>
              <a:rPr lang="ar-EG" sz="6200" dirty="0" smtClean="0">
                <a:solidFill>
                  <a:schemeClr val="tx1"/>
                </a:solidFill>
                <a:effectLst>
                  <a:outerShdw blurRad="38100" dist="38100" dir="2700000" algn="tl">
                    <a:srgbClr val="000000">
                      <a:alpha val="43137"/>
                    </a:srgbClr>
                  </a:outerShdw>
                </a:effectLst>
              </a:rPr>
              <a:t/>
            </a:r>
            <a:br>
              <a:rPr lang="ar-EG" sz="6200" dirty="0" smtClean="0">
                <a:solidFill>
                  <a:schemeClr val="tx1"/>
                </a:solidFill>
                <a:effectLst>
                  <a:outerShdw blurRad="38100" dist="38100" dir="2700000" algn="tl">
                    <a:srgbClr val="000000">
                      <a:alpha val="43137"/>
                    </a:srgbClr>
                  </a:outerShdw>
                </a:effectLst>
              </a:rPr>
            </a:br>
            <a:r>
              <a:rPr lang="ar-EG" sz="6200" dirty="0" smtClean="0">
                <a:solidFill>
                  <a:schemeClr val="tx1"/>
                </a:solidFill>
                <a:effectLst>
                  <a:outerShdw blurRad="38100" dist="38100" dir="2700000" algn="tl">
                    <a:srgbClr val="000000">
                      <a:alpha val="43137"/>
                    </a:srgbClr>
                  </a:outerShdw>
                </a:effectLst>
              </a:rPr>
              <a:t/>
            </a:r>
            <a:br>
              <a:rPr lang="ar-EG" sz="6200" dirty="0" smtClean="0">
                <a:solidFill>
                  <a:schemeClr val="tx1"/>
                </a:solidFill>
                <a:effectLst>
                  <a:outerShdw blurRad="38100" dist="38100" dir="2700000" algn="tl">
                    <a:srgbClr val="000000">
                      <a:alpha val="43137"/>
                    </a:srgbClr>
                  </a:outerShdw>
                </a:effectLst>
              </a:rPr>
            </a:br>
            <a:r>
              <a:rPr lang="ar-EG" sz="6200" dirty="0" smtClean="0">
                <a:solidFill>
                  <a:schemeClr val="tx1"/>
                </a:solidFill>
                <a:effectLst>
                  <a:outerShdw blurRad="38100" dist="38100" dir="2700000" algn="tl">
                    <a:srgbClr val="000000">
                      <a:alpha val="43137"/>
                    </a:srgbClr>
                  </a:outerShdw>
                </a:effectLst>
              </a:rPr>
              <a:t/>
            </a:r>
            <a:br>
              <a:rPr lang="ar-EG" sz="6200" dirty="0" smtClean="0">
                <a:solidFill>
                  <a:schemeClr val="tx1"/>
                </a:solidFill>
                <a:effectLst>
                  <a:outerShdw blurRad="38100" dist="38100" dir="2700000" algn="tl">
                    <a:srgbClr val="000000">
                      <a:alpha val="43137"/>
                    </a:srgbClr>
                  </a:outerShdw>
                </a:effectLst>
              </a:rPr>
            </a:br>
            <a:r>
              <a:rPr lang="ar-EG" sz="6200" dirty="0" smtClean="0">
                <a:solidFill>
                  <a:schemeClr val="tx1"/>
                </a:solidFill>
                <a:effectLst>
                  <a:outerShdw blurRad="38100" dist="38100" dir="2700000" algn="tl">
                    <a:srgbClr val="000000">
                      <a:alpha val="43137"/>
                    </a:srgbClr>
                  </a:outerShdw>
                </a:effectLst>
              </a:rPr>
              <a:t/>
            </a:r>
            <a:br>
              <a:rPr lang="ar-EG" sz="6200" dirty="0" smtClean="0">
                <a:solidFill>
                  <a:schemeClr val="tx1"/>
                </a:solidFill>
                <a:effectLst>
                  <a:outerShdw blurRad="38100" dist="38100" dir="2700000" algn="tl">
                    <a:srgbClr val="000000">
                      <a:alpha val="43137"/>
                    </a:srgbClr>
                  </a:outerShdw>
                </a:effectLst>
              </a:rPr>
            </a:br>
            <a:r>
              <a:rPr lang="ar-EG" sz="6200" dirty="0" smtClean="0">
                <a:solidFill>
                  <a:schemeClr val="tx1"/>
                </a:solidFill>
                <a:effectLst>
                  <a:outerShdw blurRad="38100" dist="38100" dir="2700000" algn="tl">
                    <a:srgbClr val="000000">
                      <a:alpha val="43137"/>
                    </a:srgbClr>
                  </a:outerShdw>
                </a:effectLst>
              </a:rPr>
              <a:t/>
            </a:r>
            <a:br>
              <a:rPr lang="ar-EG" sz="6200" dirty="0" smtClean="0">
                <a:solidFill>
                  <a:schemeClr val="tx1"/>
                </a:solidFill>
                <a:effectLst>
                  <a:outerShdw blurRad="38100" dist="38100" dir="2700000" algn="tl">
                    <a:srgbClr val="000000">
                      <a:alpha val="43137"/>
                    </a:srgbClr>
                  </a:outerShdw>
                </a:effectLst>
              </a:rPr>
            </a:br>
            <a:r>
              <a:rPr lang="ar-EG" sz="6200" dirty="0" smtClean="0">
                <a:solidFill>
                  <a:schemeClr val="tx1"/>
                </a:solidFill>
                <a:effectLst>
                  <a:outerShdw blurRad="38100" dist="38100" dir="2700000" algn="tl">
                    <a:srgbClr val="000000">
                      <a:alpha val="43137"/>
                    </a:srgbClr>
                  </a:outerShdw>
                </a:effectLst>
              </a:rPr>
              <a:t/>
            </a:r>
            <a:br>
              <a:rPr lang="ar-EG" sz="6200" dirty="0" smtClean="0">
                <a:solidFill>
                  <a:schemeClr val="tx1"/>
                </a:solidFill>
                <a:effectLst>
                  <a:outerShdw blurRad="38100" dist="38100" dir="2700000" algn="tl">
                    <a:srgbClr val="000000">
                      <a:alpha val="43137"/>
                    </a:srgbClr>
                  </a:outerShdw>
                </a:effectLst>
              </a:rPr>
            </a:br>
            <a:r>
              <a:rPr lang="ar-EG" sz="6200" dirty="0" smtClean="0">
                <a:solidFill>
                  <a:schemeClr val="tx1"/>
                </a:solidFill>
                <a:effectLst>
                  <a:outerShdw blurRad="38100" dist="38100" dir="2700000" algn="tl">
                    <a:srgbClr val="000000">
                      <a:alpha val="43137"/>
                    </a:srgbClr>
                  </a:outerShdw>
                </a:effectLst>
              </a:rPr>
              <a:t/>
            </a:r>
            <a:br>
              <a:rPr lang="ar-EG" sz="6200" dirty="0" smtClean="0">
                <a:solidFill>
                  <a:schemeClr val="tx1"/>
                </a:solidFill>
                <a:effectLst>
                  <a:outerShdw blurRad="38100" dist="38100" dir="2700000" algn="tl">
                    <a:srgbClr val="000000">
                      <a:alpha val="43137"/>
                    </a:srgbClr>
                  </a:outerShdw>
                </a:effectLst>
              </a:rPr>
            </a:br>
            <a:r>
              <a:rPr lang="ar-SA" sz="6200" dirty="0" smtClean="0">
                <a:solidFill>
                  <a:schemeClr val="tx1"/>
                </a:solidFill>
                <a:effectLst/>
              </a:rPr>
              <a:t>تعريف باتفاقية القضاء على جميع أشكال التمييز ضد المرأة، 1979، والبروتوكول الملحق بها لعام 1999</a:t>
            </a:r>
            <a:endParaRPr lang="en-US" sz="6200" dirty="0">
              <a:solidFill>
                <a:schemeClr val="tx1"/>
              </a:solidFill>
              <a:effectLst/>
            </a:endParaRPr>
          </a:p>
        </p:txBody>
      </p:sp>
      <p:pic>
        <p:nvPicPr>
          <p:cNvPr id="12" name="Picture 11" descr="all[1].gif"/>
          <p:cNvPicPr>
            <a:picLocks noChangeAspect="1"/>
          </p:cNvPicPr>
          <p:nvPr/>
        </p:nvPicPr>
        <p:blipFill>
          <a:blip r:embed="rId2" cstate="print"/>
          <a:stretch>
            <a:fillRect/>
          </a:stretch>
        </p:blipFill>
        <p:spPr>
          <a:xfrm>
            <a:off x="1447800" y="457200"/>
            <a:ext cx="5791199" cy="1600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400" b="1" dirty="0"/>
              <a:t>كما أن على الدول الأطراف في الاتفاقية: منح المرأة حقوق مساوية لحقوق الرجل في اكتساب الجنسية وتغييرها والاحتفاظ بها، وأن يكون لها حقا مساويا لحق الرجل فيما يتعلق بجنسية أطفالهما. وأن توفر للمرأة نفس الشروط بالنسبة للالتحاق والتدرج في مؤسـسـات التعليم المختلفـة والحصـول على المنـح والإعانات الدراسية. وأن تعمل على خفـض معدل ترك الطالبات للدراسة وتنظيم برامج للفتيات والنساء اللائي تركن المدرسة قبل الأوان، وكذلك أن تسعى إلى التعجيـل قدر الإمكان بتضيق أي فجوة فـي التعليـم قائمة بين الرجل والمرأة، وللقضاء على أي مفهوم نمطي عن دور المرأة والرجل في جميع مراحل التعليم، وكفالة الحصول على المعلومات المتعلقة بكفالة صحة الأسرة وتنظيمها ورفاهها.</a:t>
            </a:r>
            <a:endParaRPr lang="en-US" sz="3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000" b="1" dirty="0"/>
              <a:t>وكذلك على الدول الأطراف في الاتفاقية أن تتخذ الخطوات اللازمة لكفالة الحق في العمل على أساس المساواة بين الرجل والمرأة، والحق في التمتع بنفس فرص العمالة، والحق في حرية اختيار المهنة ونوع العمل. وأن تعتمد ما يلزم من التدابير لكفالة الحق في الترقية والأمن على العمل، والحق في تلقي التدريب المهني، وضمان الحق في المساواة في الأجر والاستحقاقات والمعاملة فيما يتعلق بالعمل ذي القيمة المساوية</a:t>
            </a:r>
            <a:r>
              <a:rPr lang="en-US" sz="3000" b="1" dirty="0"/>
              <a:t>. </a:t>
            </a:r>
            <a:r>
              <a:rPr lang="ar-SA" sz="3000" b="1" dirty="0"/>
              <a:t>وأن تكفل الحق في الضمان الاجتماعي ولا سيما في حالات عدم الأهلية للعمل، والحق في إجازة مدفوعة الأجر. كما يجب على الدول الأطراف في الاتفاقية أن تحظر الفصل من العمل بسبب الحمل أو إجازة الأمومة أو التمييز على أساس الحالة الزوجية. وأن تدخل نظام </a:t>
            </a:r>
            <a:r>
              <a:rPr lang="ar-SA" sz="3000" b="1" dirty="0" err="1"/>
              <a:t>أجازة</a:t>
            </a:r>
            <a:r>
              <a:rPr lang="ar-SA" sz="3000" b="1" dirty="0"/>
              <a:t> الأمومة المدفوعة الأجر وتوفير حماية خاصة للمرأة أثناء الحمل، وتوفير خدمات مناسبة فيما يتعلق بالحمل والولادة وفترة ما بعد الولادة، بما في ذلك خدمات مجانية عند الاقتضاء وتغذية كافية أثناء الحمل والرضاعة</a:t>
            </a:r>
            <a:r>
              <a:rPr lang="en-US" sz="3000" b="1" dirty="0"/>
              <a:t>.</a:t>
            </a:r>
            <a:endParaRPr lang="en-US" sz="3000" dirty="0"/>
          </a:p>
          <a:p>
            <a:endParaRPr lang="en-US" sz="3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92500"/>
          </a:bodyPr>
          <a:lstStyle/>
          <a:p>
            <a:pPr algn="just" rtl="1"/>
            <a:r>
              <a:rPr lang="ar-SA" b="1" dirty="0"/>
              <a:t>هذا وتلتزم الدول الأطراف في الاتفاقية باتخاذ جميع التدابير المناسبة للقضاء على التمييز ضد المرأة فيما يتعلق بالحق في الاستحقاقات العائلية وفي الحصول على القروض المصرفية والرهون العقارية ومختلف أشكال الائتمان المالي والاشتراك في جميع جوانب الحياة الثقافية. وأن تعترف بمساواة المرأة مع الرجل أمام القانون، وتمنح للمرأة قيما يتعلق بالشؤون القانونية أهلية قانونية مماثلة لأهلية الرجل وتساوى بينها وبينه في فرص ممارسة تلك الأهلية، وتكفل لها نفس الحقوق فيما يخص إبرام العقود وإدارة الممتلكات، وفي مختلف الإجراءات القضائية. كما يجب يتمتع كل من الرجل والمرأة بنفس الحقوق فيما يتعلق بالتشريع المتصل بحركة الأشخاص وحرية اختيار محل سكناهم وإقامتهم. ويجب اعتبار سائر العقود والصكوك التي يكون لها أثر قانوني يستهدف الحد من الأهلية القانونية للمرأة باطلة ولاغية. ويجب أيضا اتخاذ كافة التدابير المناسبة للقضاء على التمييز ضد المرأة في كافة الأمور المتعلقة بالزواج والعلاقات الزوجية. وأن يضمن للمرأة، على نحو خاص، على أساس المساواة بين الرجل والمرأة: نفس الحق في عقد الزواج، وفي حرية اختيار الزوج، وفي عدم عقد الزواج إلا برضاها الحر الكامل. وأن يكون لها نفس الحقوق والمسؤوليات في الأمور المتعلقة بأطفالهما</a:t>
            </a:r>
            <a:r>
              <a:rPr lang="en-US" b="1" dirty="0"/>
              <a:t>. </a:t>
            </a:r>
            <a:r>
              <a:rPr lang="ar-SA" b="1" dirty="0"/>
              <a:t>وألا يكون لخطوبة الطفل أو زواجه أي أثر قانوني وأن تتخذ الإجراءات الضرورية لتحديد سن أدنى للزواج ولجعل تسجيل الزواج في سجل رسمي أمرا إلزاميا.</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b="1" dirty="0">
                <a:solidFill>
                  <a:srgbClr val="66FF66"/>
                </a:solidFill>
              </a:rPr>
              <a:t>التزام الدول الأطراف في الاتفاقية بتقديم تقارير </a:t>
            </a:r>
            <a:r>
              <a:rPr lang="ar-SA" sz="3600" b="1" dirty="0" smtClean="0">
                <a:solidFill>
                  <a:srgbClr val="66FF66"/>
                </a:solidFill>
              </a:rPr>
              <a:t>للجنة</a:t>
            </a:r>
            <a:endParaRPr lang="en-US" sz="3600" b="1" dirty="0" smtClean="0">
              <a:solidFill>
                <a:srgbClr val="66FF66"/>
              </a:solidFill>
            </a:endParaRPr>
          </a:p>
          <a:p>
            <a:pPr algn="just" rtl="1"/>
            <a:endParaRPr lang="en-US" sz="3600" dirty="0"/>
          </a:p>
          <a:p>
            <a:pPr algn="just" rtl="1"/>
            <a:r>
              <a:rPr lang="ar-SA" sz="3600" b="1" dirty="0"/>
              <a:t>تلتزم الدول الأطراف في الاتفاقية بأن تقدم إلى اللجنة تقرير أولي في غضون سنة ثم تقرير دوري كل أربع سنوات، عما اتخذته من تدابير تشريعية وقضائية وإدارية وغيرها من أجل إنفاذ أحكام الاتفاقية وما حققته من تقدم بهذا الخصوص، وبعد فحص اللجنة لتقرير الدولة المعنية تقدم توصياتها وملاحظاتها بخصوص مدى وفاء تلك الدولة بالتزاماتها بمقتضى الاتفاقية والتدابير التي يجب عليها اتخذهـا للوفاء بتلك الالتزامات. </a:t>
            </a:r>
            <a:endParaRPr lang="en-US" sz="3600" dirty="0"/>
          </a:p>
          <a:p>
            <a:pPr algn="just"/>
            <a:endParaRPr lang="en-US" sz="36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rtl="1"/>
            <a:r>
              <a:rPr lang="ar-SA" b="1" dirty="0">
                <a:solidFill>
                  <a:srgbClr val="66FF66"/>
                </a:solidFill>
              </a:rPr>
              <a:t>قائمة بمواد اتفاقية القضاء على جميع أشكال التمييز ضد المرأة</a:t>
            </a:r>
            <a:endParaRPr lang="en-US" b="1" dirty="0">
              <a:solidFill>
                <a:srgbClr val="66FF66"/>
              </a:solidFill>
            </a:endParaRPr>
          </a:p>
          <a:p>
            <a:pPr rtl="1"/>
            <a:r>
              <a:rPr lang="ar-SA" b="1" dirty="0"/>
              <a:t>الديباجة</a:t>
            </a:r>
            <a:endParaRPr lang="en-US" b="1" dirty="0"/>
          </a:p>
          <a:p>
            <a:pPr rtl="1"/>
            <a:r>
              <a:rPr lang="ar-SA" b="1" u="sng" dirty="0"/>
              <a:t>الجزء الأول - تعريف التمييز والتزامات الدول الأطراف</a:t>
            </a:r>
            <a:endParaRPr lang="en-US" b="1" dirty="0"/>
          </a:p>
          <a:p>
            <a:pPr rtl="1"/>
            <a:r>
              <a:rPr lang="ar-SA" b="1" dirty="0"/>
              <a:t>المادة 1: تعريف التمييز ضد المرأة</a:t>
            </a:r>
            <a:endParaRPr lang="en-US" b="1" dirty="0"/>
          </a:p>
          <a:p>
            <a:pPr rtl="1"/>
            <a:r>
              <a:rPr lang="ar-SA" b="1" dirty="0"/>
              <a:t>المادة 2: التزامات الدول الأطراف</a:t>
            </a:r>
            <a:endParaRPr lang="en-US" b="1" dirty="0"/>
          </a:p>
          <a:p>
            <a:pPr rtl="1"/>
            <a:r>
              <a:rPr lang="ar-SA" b="1" dirty="0"/>
              <a:t>المادة 3: كفالة تطور المرأة وتقدمها</a:t>
            </a:r>
            <a:endParaRPr lang="en-US" b="1" dirty="0"/>
          </a:p>
          <a:p>
            <a:pPr rtl="1"/>
            <a:r>
              <a:rPr lang="ar-SA" b="1" dirty="0"/>
              <a:t>المادة 4: التدابير الخاصة المؤقتة</a:t>
            </a:r>
            <a:endParaRPr lang="en-US" b="1" dirty="0"/>
          </a:p>
          <a:p>
            <a:pPr rtl="1"/>
            <a:r>
              <a:rPr lang="ar-SA" b="1" dirty="0"/>
              <a:t>المادة 5: القضاء على التحيزات والعادات العرفية الضارة </a:t>
            </a:r>
            <a:endParaRPr lang="en-US" b="1" dirty="0"/>
          </a:p>
          <a:p>
            <a:pPr rtl="1"/>
            <a:r>
              <a:rPr lang="ar-SA" b="1" dirty="0"/>
              <a:t>المادة 6: مكافحة الاتجار بالمرأة واستغلال بغائها</a:t>
            </a:r>
            <a:endParaRPr lang="en-US" b="1" dirty="0"/>
          </a:p>
          <a:p>
            <a:pPr rtl="1"/>
            <a:r>
              <a:rPr lang="ar-SA" b="1" u="sng" dirty="0"/>
              <a:t>الجزء الثاني - الحقوق السياسية للمرأة</a:t>
            </a:r>
            <a:endParaRPr lang="en-US" b="1" dirty="0"/>
          </a:p>
          <a:p>
            <a:pPr rtl="1"/>
            <a:r>
              <a:rPr lang="ar-SA" b="1" dirty="0"/>
              <a:t>المادة 7: القضاء على التمييز فيما يتعلق بالحياة السياسية والعامة</a:t>
            </a:r>
            <a:endParaRPr lang="en-US" b="1" dirty="0"/>
          </a:p>
          <a:p>
            <a:pPr rtl="1"/>
            <a:r>
              <a:rPr lang="ar-SA" b="1" dirty="0"/>
              <a:t>المادة 8: التمثيل ضمن الحكومة</a:t>
            </a:r>
            <a:endParaRPr lang="en-US" b="1" dirty="0"/>
          </a:p>
          <a:p>
            <a:pPr rtl="1"/>
            <a:r>
              <a:rPr lang="ar-SA" b="1" dirty="0"/>
              <a:t>المادة 9: اكتساب الجنسية أو تغييرها أو الاحتفاظ بها</a:t>
            </a:r>
            <a:endParaRPr lang="en-US" b="1" dirty="0"/>
          </a:p>
          <a:p>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rtl="1"/>
            <a:r>
              <a:rPr lang="ar-SA" sz="2800" b="1" u="sng" dirty="0"/>
              <a:t>الجزء الثالث - الحقوق الاقتصادية والاجتماعية والثقافية للمرأة</a:t>
            </a:r>
            <a:endParaRPr lang="en-US" sz="2800" b="1" dirty="0"/>
          </a:p>
          <a:p>
            <a:pPr rtl="1"/>
            <a:r>
              <a:rPr lang="ar-SA" sz="2800" b="1" dirty="0"/>
              <a:t>المادة 10: برامج التربية</a:t>
            </a:r>
            <a:endParaRPr lang="en-US" sz="2800" b="1" dirty="0"/>
          </a:p>
          <a:p>
            <a:pPr rtl="1"/>
            <a:r>
              <a:rPr lang="ar-SA" sz="2800" b="1" dirty="0"/>
              <a:t>المادة 11: فرص العمل وشروطه</a:t>
            </a:r>
            <a:endParaRPr lang="en-US" sz="2800" b="1" dirty="0"/>
          </a:p>
          <a:p>
            <a:pPr rtl="1"/>
            <a:r>
              <a:rPr lang="ar-SA" sz="2800" b="1" dirty="0"/>
              <a:t>المادة 12: الرعاية الصحية والعناية الخاصة بالحمل والرضاعة</a:t>
            </a:r>
            <a:endParaRPr lang="en-US" sz="2800" b="1" dirty="0"/>
          </a:p>
          <a:p>
            <a:pPr rtl="1"/>
            <a:r>
              <a:rPr lang="ar-SA" sz="2800" b="1" dirty="0"/>
              <a:t>المادة 13: الفرص الاقتصادية والأنشطة الاجتماعية</a:t>
            </a:r>
            <a:endParaRPr lang="en-US" sz="2800" b="1" dirty="0"/>
          </a:p>
          <a:p>
            <a:pPr rtl="1"/>
            <a:r>
              <a:rPr lang="ar-SA" sz="2800" b="1" dirty="0"/>
              <a:t>المادة 14: المرأة الريفية</a:t>
            </a:r>
            <a:endParaRPr lang="en-US" sz="2800" b="1" dirty="0"/>
          </a:p>
          <a:p>
            <a:pPr rtl="1"/>
            <a:r>
              <a:rPr lang="ar-SA" sz="2800" b="1" u="sng" dirty="0"/>
              <a:t>الجزء الرابع - الحقوق المدنية للمرأة وحقوقها المتصلة بالأسرة</a:t>
            </a:r>
            <a:endParaRPr lang="en-US" sz="2800" b="1" dirty="0"/>
          </a:p>
          <a:p>
            <a:pPr rtl="1"/>
            <a:r>
              <a:rPr lang="ar-SA" sz="2800" b="1" dirty="0"/>
              <a:t>المادة 15: المساواة أمام القانون</a:t>
            </a:r>
            <a:endParaRPr lang="en-US" sz="2800" b="1" dirty="0"/>
          </a:p>
          <a:p>
            <a:pPr rtl="1"/>
            <a:r>
              <a:rPr lang="ar-SA" sz="2800" b="1" dirty="0"/>
              <a:t>المادة 16: المساواة ضمن العلاقات الزوجية، والحد الأدنى لسن الزواج</a:t>
            </a:r>
            <a:endParaRPr lang="en-US" sz="2800" b="1" dirty="0"/>
          </a:p>
          <a:p>
            <a:pPr rtl="1"/>
            <a:r>
              <a:rPr lang="ar-SA" sz="2800" b="1" u="sng" dirty="0"/>
              <a:t>الجزء الخامس - اللجنة المعنية بالقضاء على التمييز ضد المرأة</a:t>
            </a:r>
            <a:endParaRPr lang="en-US" sz="2800" b="1" dirty="0"/>
          </a:p>
          <a:p>
            <a:pPr rtl="1"/>
            <a:r>
              <a:rPr lang="ar-SA" sz="2800" b="1" dirty="0"/>
              <a:t>المادة 17: تشكيل اللجنة</a:t>
            </a:r>
            <a:endParaRPr lang="en-US" sz="2800" b="1" dirty="0"/>
          </a:p>
          <a:p>
            <a:pPr rtl="1"/>
            <a:r>
              <a:rPr lang="ar-SA" sz="2800" b="1" dirty="0"/>
              <a:t>المادة 18: الالتزام بتقديم تقارير</a:t>
            </a:r>
            <a:endParaRPr lang="en-US" sz="2800" b="1" dirty="0"/>
          </a:p>
          <a:p>
            <a:endParaRPr lang="en-US"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rtl="1"/>
            <a:r>
              <a:rPr lang="ar-SA" b="1" dirty="0"/>
              <a:t>المادة 19: النظام الداخلي وانتخاب أعضاء مكتبها</a:t>
            </a:r>
            <a:endParaRPr lang="en-US" b="1" dirty="0"/>
          </a:p>
          <a:p>
            <a:pPr rtl="1"/>
            <a:r>
              <a:rPr lang="ar-SA" b="1" dirty="0"/>
              <a:t>المادة 20: اجتماعات اللجنة</a:t>
            </a:r>
            <a:endParaRPr lang="en-US" b="1" dirty="0"/>
          </a:p>
          <a:p>
            <a:pPr rtl="1"/>
            <a:r>
              <a:rPr lang="ar-SA" b="1" dirty="0"/>
              <a:t>المادة 21: التقرير السنوي</a:t>
            </a:r>
            <a:endParaRPr lang="en-US" b="1" dirty="0"/>
          </a:p>
          <a:p>
            <a:pPr rtl="1"/>
            <a:r>
              <a:rPr lang="ar-SA" b="1" dirty="0"/>
              <a:t>المادة 22: مشاركة الوكالات المتخصصة في اجتماعات اللجنة</a:t>
            </a:r>
            <a:endParaRPr lang="en-US" b="1" dirty="0"/>
          </a:p>
          <a:p>
            <a:pPr rtl="1"/>
            <a:r>
              <a:rPr lang="ar-SA" b="1" u="sng" dirty="0"/>
              <a:t>الجزء السادس - أحكام ختامية</a:t>
            </a:r>
            <a:endParaRPr lang="en-US" b="1" dirty="0"/>
          </a:p>
          <a:p>
            <a:pPr rtl="1"/>
            <a:r>
              <a:rPr lang="ar-SA" b="1" dirty="0"/>
              <a:t>المادة 23: أولوية الأحكام الأكثر </a:t>
            </a:r>
            <a:r>
              <a:rPr lang="ar-SA" b="1" dirty="0" err="1"/>
              <a:t>مواتاة</a:t>
            </a:r>
            <a:r>
              <a:rPr lang="ar-SA" b="1" dirty="0"/>
              <a:t> لتحقيق المساواة</a:t>
            </a:r>
            <a:endParaRPr lang="en-US" b="1" dirty="0"/>
          </a:p>
          <a:p>
            <a:pPr rtl="1"/>
            <a:r>
              <a:rPr lang="ar-SA" b="1" dirty="0"/>
              <a:t>المادة 24: التعهد باتخاذ ما يلزم من تدابير</a:t>
            </a:r>
            <a:endParaRPr lang="en-US" b="1" dirty="0"/>
          </a:p>
          <a:p>
            <a:pPr rtl="1"/>
            <a:r>
              <a:rPr lang="ar-SA" b="1" dirty="0"/>
              <a:t>المادة 25: التصديق والتوقيع والانضمام</a:t>
            </a:r>
            <a:endParaRPr lang="en-US" b="1" dirty="0"/>
          </a:p>
          <a:p>
            <a:pPr rtl="1"/>
            <a:r>
              <a:rPr lang="ar-SA" b="1" dirty="0"/>
              <a:t>المادة 26: التعديل</a:t>
            </a:r>
            <a:endParaRPr lang="en-US" b="1" dirty="0"/>
          </a:p>
          <a:p>
            <a:pPr rtl="1"/>
            <a:r>
              <a:rPr lang="ar-SA" b="1" dirty="0"/>
              <a:t>المادة 27: بدء النفاذ</a:t>
            </a:r>
            <a:endParaRPr lang="en-US" b="1" dirty="0"/>
          </a:p>
          <a:p>
            <a:pPr rtl="1"/>
            <a:r>
              <a:rPr lang="ar-SA" b="1" dirty="0"/>
              <a:t>المادة 28: التحفظات</a:t>
            </a:r>
            <a:endParaRPr lang="en-US" b="1" dirty="0"/>
          </a:p>
          <a:p>
            <a:pPr rtl="1"/>
            <a:r>
              <a:rPr lang="ar-SA" b="1" dirty="0"/>
              <a:t>المادة 29: التحكيم فيما يتعلق بالاختلاف حول تفسير أو تطبيق الاتفاقية</a:t>
            </a:r>
            <a:endParaRPr lang="en-US" b="1" dirty="0"/>
          </a:p>
          <a:p>
            <a:pPr rtl="1"/>
            <a:r>
              <a:rPr lang="ar-SA" b="1" dirty="0"/>
              <a:t>المادة 30: اللغات</a:t>
            </a:r>
            <a:endParaRPr lang="en-US" b="1" dirty="0"/>
          </a:p>
          <a:p>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lnSpcReduction="10000"/>
          </a:bodyPr>
          <a:lstStyle/>
          <a:p>
            <a:pPr algn="ctr" rtl="1"/>
            <a:r>
              <a:rPr lang="ar-SA" sz="3200" b="1" dirty="0">
                <a:solidFill>
                  <a:srgbClr val="66FF66"/>
                </a:solidFill>
              </a:rPr>
              <a:t>البروتوكول الاختياري الملحق باتفاقية القضاء على جميع أشكال التمييز ضد المرأة</a:t>
            </a:r>
            <a:endParaRPr lang="en-US" sz="3200" dirty="0">
              <a:solidFill>
                <a:srgbClr val="66FF66"/>
              </a:solidFill>
            </a:endParaRPr>
          </a:p>
          <a:p>
            <a:pPr algn="just" rtl="1"/>
            <a:r>
              <a:rPr lang="ar-SA" sz="2800" b="1" dirty="0"/>
              <a:t>يحق للأفراد الخاضعين لولاية دولة طرف في البروتوكول الملحق بالاتفاقية أن يقدموا شكاوى إلى اللجنة إذا ما انتهكت حقوقهم المقررة بموجب الاتفاقية، وعلى اللجنة أن تعلن عدم مقبولية الشكوى إذا ما كانت المسألة محل الشكوى قد سبق أن نظرت فيها اللجنة أو كانت، أو ما زالت، محل دراسة بمقتضى إجراء آخر من إجراءات التحقيق الدولي أو التسوية الدولية، أو متى كانت الشكوى غير متفقة مع أحكام الاتفاقية، أو متى كانت الشكوى بلا أساس واضح أو كانت غير مدعمة ببراهين كافية، أو متى شكلت الشكوى إساءة لاستعمال الحق في تقديم الشكوى، أو متى كانت الوقائع موضوع الشكوى قد حدثت قبل البروتوكول بالنسبة للدولة المعنية، إلا إذا استمرت تلك الوقائع بعد تاريخ النفاذ.  كما أن للجنة بموجب البروتوكول صلاحية فتح تحقيق إذا ما تلقت معلومات موثوقة تدل على وقوع انتهاكات جسيمة أو منتظمة للحقوق المعترف بها في الاتفاقية من جانب دولة طرف في البروتوكول</a:t>
            </a:r>
            <a:r>
              <a:rPr lang="en-US" sz="2800" b="1" dirty="0" smtClean="0"/>
              <a:t>.</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sz="3200" b="1" dirty="0">
                <a:solidFill>
                  <a:srgbClr val="66FF66"/>
                </a:solidFill>
              </a:rPr>
              <a:t>قائمة بمواد البروتوكول الاختياري الملحق باتفاقية القضاء على جميع أشكال التمييز ضد المرأة</a:t>
            </a:r>
            <a:endParaRPr lang="en-US" sz="3200" b="1" dirty="0">
              <a:solidFill>
                <a:srgbClr val="66FF66"/>
              </a:solidFill>
            </a:endParaRPr>
          </a:p>
          <a:p>
            <a:pPr rtl="1"/>
            <a:r>
              <a:rPr lang="ar-SA" sz="2800" b="1" dirty="0"/>
              <a:t>الديباجة</a:t>
            </a:r>
            <a:endParaRPr lang="en-US" sz="2800" b="1" dirty="0"/>
          </a:p>
          <a:p>
            <a:pPr rtl="1"/>
            <a:r>
              <a:rPr lang="ar-SA" sz="2800" b="1" dirty="0"/>
              <a:t>المادة 1: اختصاص اللجنة</a:t>
            </a:r>
            <a:endParaRPr lang="en-US" sz="2800" b="1" dirty="0"/>
          </a:p>
          <a:p>
            <a:pPr rtl="1"/>
            <a:r>
              <a:rPr lang="ar-SA" sz="2800" b="1" dirty="0"/>
              <a:t>المادة 2: الحق في التظلم</a:t>
            </a:r>
            <a:endParaRPr lang="en-US" sz="2800" b="1" dirty="0"/>
          </a:p>
          <a:p>
            <a:pPr rtl="1"/>
            <a:r>
              <a:rPr lang="ar-SA" sz="2800" b="1" dirty="0"/>
              <a:t>المادة 3: الشروط الواجب توافرها في الرسائل</a:t>
            </a:r>
            <a:endParaRPr lang="en-US" sz="2800" b="1" dirty="0"/>
          </a:p>
          <a:p>
            <a:pPr rtl="1"/>
            <a:r>
              <a:rPr lang="ar-SA" sz="2800" b="1" dirty="0"/>
              <a:t>المادة 4: معايير المقبولية</a:t>
            </a:r>
            <a:endParaRPr lang="en-US" sz="2800" b="1" dirty="0"/>
          </a:p>
          <a:p>
            <a:pPr rtl="1"/>
            <a:r>
              <a:rPr lang="ar-SA" sz="2800" b="1" dirty="0"/>
              <a:t>المادة 5: التدابير المؤقتة</a:t>
            </a:r>
            <a:endParaRPr lang="en-US" sz="2800" b="1" dirty="0"/>
          </a:p>
          <a:p>
            <a:pPr rtl="1"/>
            <a:r>
              <a:rPr lang="ar-SA" sz="2800" b="1" dirty="0"/>
              <a:t>المادة 6: إحالة الرسائل إلى الدولة الطرف</a:t>
            </a:r>
            <a:endParaRPr lang="en-US" sz="2800" b="1" dirty="0"/>
          </a:p>
          <a:p>
            <a:pPr rtl="1"/>
            <a:r>
              <a:rPr lang="ar-SA" sz="2800" b="1" dirty="0"/>
              <a:t>المادة 7: النظر في الرسائل</a:t>
            </a:r>
            <a:endParaRPr lang="en-US" sz="2800" b="1" dirty="0"/>
          </a:p>
          <a:p>
            <a:pPr rtl="1"/>
            <a:r>
              <a:rPr lang="ar-SA" sz="2800" b="1" dirty="0"/>
              <a:t>المادة 8: آلية التحقيق</a:t>
            </a:r>
            <a:endParaRPr lang="en-US" sz="2800" b="1" dirty="0"/>
          </a:p>
          <a:p>
            <a:pPr rtl="1"/>
            <a:r>
              <a:rPr lang="ar-SA" sz="2800" b="1" dirty="0"/>
              <a:t>المادة 9: آلية المتابعة</a:t>
            </a:r>
            <a:endParaRPr lang="en-US" sz="2800" b="1" dirty="0"/>
          </a:p>
          <a:p>
            <a:endParaRPr lang="en-US" sz="2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rtl="1"/>
            <a:r>
              <a:rPr lang="ar-SA" sz="2800" b="1" dirty="0"/>
              <a:t>المادة 10: عدم الاعتراف ببعض اختصاصات اللجنة</a:t>
            </a:r>
            <a:endParaRPr lang="en-US" sz="2800" b="1" dirty="0"/>
          </a:p>
          <a:p>
            <a:pPr rtl="1"/>
            <a:r>
              <a:rPr lang="ar-SA" sz="2800" b="1" dirty="0" smtClean="0"/>
              <a:t>المادة </a:t>
            </a:r>
            <a:r>
              <a:rPr lang="ar-SA" sz="2800" b="1" dirty="0"/>
              <a:t>11: حماية ممارسة الحق في تقديم رسائل</a:t>
            </a:r>
            <a:endParaRPr lang="en-US" sz="2800" b="1" dirty="0"/>
          </a:p>
          <a:p>
            <a:pPr rtl="1"/>
            <a:r>
              <a:rPr lang="ar-SA" sz="2800" b="1" dirty="0"/>
              <a:t>المادة 12: التقرير السنوي</a:t>
            </a:r>
            <a:endParaRPr lang="en-US" sz="2800" b="1" dirty="0"/>
          </a:p>
          <a:p>
            <a:pPr rtl="1"/>
            <a:r>
              <a:rPr lang="ar-SA" sz="2800" b="1" dirty="0"/>
              <a:t>المادة 13: الدعاية والإعلان عن أنشطة اللجنة</a:t>
            </a:r>
            <a:endParaRPr lang="en-US" sz="2800" b="1" dirty="0"/>
          </a:p>
          <a:p>
            <a:pPr rtl="1"/>
            <a:r>
              <a:rPr lang="ar-SA" sz="2800" b="1" dirty="0"/>
              <a:t>المادة 14: إعداد النظام الداخلي</a:t>
            </a:r>
            <a:endParaRPr lang="en-US" sz="2800" b="1" dirty="0"/>
          </a:p>
          <a:p>
            <a:pPr rtl="1"/>
            <a:r>
              <a:rPr lang="ar-SA" sz="2800" b="1" dirty="0"/>
              <a:t>المادة 15: التوقيع والتصديق والانضمام</a:t>
            </a:r>
            <a:endParaRPr lang="en-US" sz="2800" b="1" dirty="0"/>
          </a:p>
          <a:p>
            <a:pPr rtl="1"/>
            <a:r>
              <a:rPr lang="ar-SA" sz="2800" b="1" dirty="0"/>
              <a:t>المادة 16: النفاذ</a:t>
            </a:r>
            <a:endParaRPr lang="en-US" sz="2800" b="1" dirty="0"/>
          </a:p>
          <a:p>
            <a:pPr rtl="1"/>
            <a:r>
              <a:rPr lang="ar-SA" sz="2800" b="1" dirty="0"/>
              <a:t>المادة 17: التحفظات</a:t>
            </a:r>
            <a:endParaRPr lang="en-US" sz="2800" b="1" dirty="0"/>
          </a:p>
          <a:p>
            <a:pPr rtl="1"/>
            <a:r>
              <a:rPr lang="ar-SA" sz="2800" b="1" dirty="0"/>
              <a:t>المادة 18: التعديل</a:t>
            </a:r>
            <a:endParaRPr lang="en-US" sz="2800" b="1" dirty="0"/>
          </a:p>
          <a:p>
            <a:pPr rtl="1"/>
            <a:r>
              <a:rPr lang="ar-SA" sz="2800" b="1" dirty="0"/>
              <a:t>المادة 19: الانسحاب</a:t>
            </a:r>
            <a:endParaRPr lang="en-US" sz="2800" b="1" dirty="0"/>
          </a:p>
          <a:p>
            <a:pPr rtl="1"/>
            <a:r>
              <a:rPr lang="ar-SA" sz="2800" b="1" dirty="0"/>
              <a:t>المادة 20: وظائف الأمين العام</a:t>
            </a:r>
            <a:endParaRPr lang="en-US" sz="2800" b="1" dirty="0"/>
          </a:p>
          <a:p>
            <a:pPr rtl="1"/>
            <a:r>
              <a:rPr lang="ar-SA" sz="2800" b="1" dirty="0"/>
              <a:t>المادة 21: اللغات</a:t>
            </a:r>
            <a:endParaRPr lang="en-US" sz="2800" b="1" dirty="0"/>
          </a:p>
          <a:p>
            <a:endParaRPr lang="en-US"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sz="3200" b="1" dirty="0">
                <a:solidFill>
                  <a:srgbClr val="66FF66"/>
                </a:solidFill>
              </a:rPr>
              <a:t>وسوف نلقي الضوء فيما يلي </a:t>
            </a:r>
            <a:r>
              <a:rPr lang="ar-SA" sz="3200" b="1" dirty="0" smtClean="0">
                <a:solidFill>
                  <a:srgbClr val="66FF66"/>
                </a:solidFill>
              </a:rPr>
              <a:t>على</a:t>
            </a:r>
            <a:endParaRPr lang="en-US" sz="3200" dirty="0">
              <a:solidFill>
                <a:srgbClr val="66FF66"/>
              </a:solidFill>
            </a:endParaRPr>
          </a:p>
          <a:p>
            <a:pPr rtl="1"/>
            <a:r>
              <a:rPr lang="ar-SA" sz="3200" b="1" dirty="0"/>
              <a:t>- الموقف من الاتفاقية والبروتوكول</a:t>
            </a:r>
            <a:endParaRPr lang="en-US" sz="3200" dirty="0"/>
          </a:p>
          <a:p>
            <a:pPr rtl="1"/>
            <a:r>
              <a:rPr lang="ar-SA" sz="3200" b="1" dirty="0"/>
              <a:t>- تقسيم مواد الاتفاقية</a:t>
            </a:r>
            <a:endParaRPr lang="en-US" sz="3200" dirty="0"/>
          </a:p>
          <a:p>
            <a:pPr rtl="1"/>
            <a:r>
              <a:rPr lang="ar-SA" sz="3200" b="1" dirty="0"/>
              <a:t>- اللجنة المعنية بالقضاء على التمييز ضد المرأة</a:t>
            </a:r>
            <a:endParaRPr lang="en-US" sz="3200" dirty="0"/>
          </a:p>
          <a:p>
            <a:pPr rtl="1"/>
            <a:r>
              <a:rPr lang="ar-SA" sz="3200" b="1" dirty="0"/>
              <a:t>- تعريف التمييز</a:t>
            </a:r>
            <a:endParaRPr lang="en-US" sz="3200" dirty="0"/>
          </a:p>
          <a:p>
            <a:pPr rtl="1"/>
            <a:r>
              <a:rPr lang="ar-SA" sz="3200" b="1" dirty="0"/>
              <a:t>- التزامات الدول الأطراف في الاتفاقية</a:t>
            </a:r>
            <a:endParaRPr lang="en-US" sz="3200" dirty="0"/>
          </a:p>
          <a:p>
            <a:pPr rtl="1"/>
            <a:r>
              <a:rPr lang="ar-SA" sz="3200" b="1" dirty="0"/>
              <a:t>- قائمة بمواد اتفاقية القضاء على جميع أشكال التمييز ضد المرأة</a:t>
            </a:r>
            <a:endParaRPr lang="en-US" sz="3200" dirty="0"/>
          </a:p>
          <a:p>
            <a:pPr rtl="1"/>
            <a:r>
              <a:rPr lang="ar-SA" sz="3200" b="1" dirty="0"/>
              <a:t>- البروتوكول الاختياري الملحق باتفاقية القضاء على جميع أشكال التمييز ضد المرأة، وقائمة بمواده</a:t>
            </a:r>
            <a:endParaRPr lang="en-US" sz="3200" dirty="0"/>
          </a:p>
          <a:p>
            <a:pPr rtl="1"/>
            <a:r>
              <a:rPr lang="ar-SA" sz="3200" dirty="0"/>
              <a:t>- التوصيات العامة للجنة المعنية بالقضاء على التمييز ضد المرأة</a:t>
            </a:r>
            <a:endParaRPr lang="en-US" sz="3200" dirty="0"/>
          </a:p>
          <a:p>
            <a:pPr rtl="1"/>
            <a:r>
              <a:rPr lang="ar-SA" sz="3200" b="1" dirty="0"/>
              <a:t>- وضع الدولة المعنية </a:t>
            </a:r>
            <a:endParaRPr 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sz="3200" b="1" dirty="0">
                <a:solidFill>
                  <a:srgbClr val="66FF66"/>
                </a:solidFill>
              </a:rPr>
              <a:t>التوصيات العامة للجنة المعنية بالقضاء على التمييز ضد </a:t>
            </a:r>
            <a:r>
              <a:rPr lang="ar-SA" sz="3200" b="1" dirty="0" smtClean="0">
                <a:solidFill>
                  <a:srgbClr val="66FF66"/>
                </a:solidFill>
              </a:rPr>
              <a:t>المرأة</a:t>
            </a:r>
            <a:endParaRPr lang="en-US" sz="3200" b="1" dirty="0" smtClean="0">
              <a:solidFill>
                <a:srgbClr val="66FF66"/>
              </a:solidFill>
            </a:endParaRPr>
          </a:p>
          <a:p>
            <a:pPr algn="ctr" rtl="1"/>
            <a:endParaRPr lang="en-US" sz="1000" b="1" dirty="0">
              <a:solidFill>
                <a:srgbClr val="66FF66"/>
              </a:solidFill>
            </a:endParaRPr>
          </a:p>
          <a:p>
            <a:pPr algn="just" rtl="1"/>
            <a:r>
              <a:rPr lang="ar-SA" sz="3200" b="1" dirty="0"/>
              <a:t>تقوم اللجنة المعنية بالقضاء على التمييز ضد المرأة باعتماد توصيات عامة لتوضيح مضامين الأحكام والحقوق الواردة في الاتفاقية، وعلى سبيل المثال أشارت اللجنة في توصياتها العامة رقم 19 إلى أن التعريف الوارد للتمييز ضد المرأة يشمل على العنف القائم على أساس نوع الجنس- أي العنف الموجه ضد المرأة بسبب كونها امرأة أو العنف الذي يمس المرأة على نحو جائر. ويشمل الأعمال التي تلحق ضررا أو ألما جسديا أو عقليا أو جنسيا بها، والتهديد بهذه الأعمال، والإكراه وسائر أشكال الحرمان من الحرية. واعتبرت اللجنة أن العنف القائم على أساس نوع الجنس قد يخرق أحكاما محددة من الاتفاقية بصرف النظر عما إذا كانت تلك الأحكام قد ذكرت العنف صراحة أم لم تذكره</a:t>
            </a:r>
            <a:r>
              <a:rPr lang="en-US" sz="3200" b="1" dirty="0"/>
              <a:t>.</a:t>
            </a:r>
          </a:p>
          <a:p>
            <a:pPr algn="just"/>
            <a:endParaRPr lang="en-US" sz="32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lnSpcReduction="10000"/>
          </a:bodyPr>
          <a:lstStyle/>
          <a:p>
            <a:pPr rtl="1"/>
            <a:r>
              <a:rPr lang="ar-SA" b="1" dirty="0">
                <a:solidFill>
                  <a:srgbClr val="66FF66"/>
                </a:solidFill>
              </a:rPr>
              <a:t>وفيما يلي قائمة بالتوصيات العامة التي اعتمدتها اللجنة:</a:t>
            </a:r>
            <a:endParaRPr lang="en-US" b="1" dirty="0">
              <a:solidFill>
                <a:srgbClr val="66FF66"/>
              </a:solidFill>
            </a:endParaRPr>
          </a:p>
          <a:p>
            <a:pPr rtl="1"/>
            <a:r>
              <a:rPr lang="ar-SA" b="1" dirty="0"/>
              <a:t>التوصية العامة رقم 1: تقديم الدول الأطراف للتقارير</a:t>
            </a:r>
            <a:endParaRPr lang="en-US" b="1" dirty="0"/>
          </a:p>
          <a:p>
            <a:pPr rtl="1"/>
            <a:r>
              <a:rPr lang="ar-SA" b="1" dirty="0"/>
              <a:t>التوصية العامة رقم 2: تقديم الدول الأطراف للتقارير</a:t>
            </a:r>
            <a:endParaRPr lang="en-US" b="1" dirty="0"/>
          </a:p>
          <a:p>
            <a:pPr rtl="1"/>
            <a:r>
              <a:rPr lang="ar-SA" b="1" dirty="0"/>
              <a:t>التوصية العامة رقم 3: حملات التثقيف والإعلام العام</a:t>
            </a:r>
            <a:endParaRPr lang="en-US" b="1" dirty="0"/>
          </a:p>
          <a:p>
            <a:pPr rtl="1"/>
            <a:r>
              <a:rPr lang="ar-SA" b="1" dirty="0"/>
              <a:t>التوصية العامة رقم 4: التحفظات</a:t>
            </a:r>
            <a:endParaRPr lang="en-US" b="1" dirty="0"/>
          </a:p>
          <a:p>
            <a:pPr rtl="1"/>
            <a:r>
              <a:rPr lang="ar-SA" b="1" dirty="0"/>
              <a:t>التوصية العامة رقم 5: التدابير الخاصة المؤقتة</a:t>
            </a:r>
            <a:endParaRPr lang="en-US" b="1" dirty="0"/>
          </a:p>
          <a:p>
            <a:pPr rtl="1"/>
            <a:r>
              <a:rPr lang="ar-SA" b="1" dirty="0"/>
              <a:t>التوصية العامة رقم 6: الأجهزة الوطنية الفعالة والدعاية</a:t>
            </a:r>
            <a:endParaRPr lang="en-US" b="1" dirty="0"/>
          </a:p>
          <a:p>
            <a:pPr rtl="1"/>
            <a:r>
              <a:rPr lang="ar-SA" b="1" dirty="0"/>
              <a:t>التوصية العامة رقم 7: الموارد</a:t>
            </a:r>
            <a:endParaRPr lang="en-US" b="1" dirty="0"/>
          </a:p>
          <a:p>
            <a:pPr rtl="1"/>
            <a:r>
              <a:rPr lang="ar-SA" b="1" dirty="0"/>
              <a:t>التوصية العامة رقم 8: تنفيذ المادة 8 من الاتفاقية</a:t>
            </a:r>
            <a:endParaRPr lang="en-US" b="1" dirty="0"/>
          </a:p>
          <a:p>
            <a:pPr rtl="1"/>
            <a:r>
              <a:rPr lang="ar-SA" b="1" dirty="0"/>
              <a:t>التوصية العامة رقم 9: البيانات الإحصائية المتعلقة بوضع المرأة</a:t>
            </a:r>
            <a:endParaRPr lang="en-US" b="1" dirty="0"/>
          </a:p>
          <a:p>
            <a:pPr rtl="1"/>
            <a:r>
              <a:rPr lang="ar-SA" b="1" dirty="0"/>
              <a:t>التوصية العامة رقم 10: الذكرى العاشـرة لاعتماد اتفاقية القضاء على جميع أشكال التمييز ضد المرأة</a:t>
            </a:r>
            <a:endParaRPr lang="en-US" b="1" dirty="0"/>
          </a:p>
          <a:p>
            <a:pPr rtl="1"/>
            <a:r>
              <a:rPr lang="ar-SA" b="1" dirty="0"/>
              <a:t>التوصية العامة رقم 11: الخدمات الاستشارية التقنية الخاصة بالالتزامات بتقديم التقارير</a:t>
            </a:r>
            <a:endParaRPr lang="en-US" b="1" dirty="0"/>
          </a:p>
          <a:p>
            <a:pPr rtl="1"/>
            <a:r>
              <a:rPr lang="ar-SA" b="1" dirty="0"/>
              <a:t>التوصية العامة رقم 12: العنف ضد المرأة</a:t>
            </a:r>
            <a:endParaRPr lang="en-US" b="1" dirty="0"/>
          </a:p>
          <a:p>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rtl="1"/>
            <a:r>
              <a:rPr lang="ar-SA" sz="2450" b="1" dirty="0"/>
              <a:t>التوصية العامة رقم 13: تساوي الأجور عن الأعمال المتساوية القيمة</a:t>
            </a:r>
            <a:endParaRPr lang="en-US" sz="2450" b="1" dirty="0"/>
          </a:p>
          <a:p>
            <a:pPr rtl="1"/>
            <a:r>
              <a:rPr lang="ar-SA" sz="2450" b="1" dirty="0"/>
              <a:t>التوصية العامة رقم 14: ختان الإناث</a:t>
            </a:r>
            <a:endParaRPr lang="en-US" sz="2450" b="1" dirty="0"/>
          </a:p>
          <a:p>
            <a:pPr rtl="1"/>
            <a:r>
              <a:rPr lang="ar-SA" sz="2450" b="1" dirty="0"/>
              <a:t>التوصية العامة رقم 15: تجنب التمييز ضد المرأة في الاستراتيجيات الوطنية للوقاية من مرض متلازمة نقص المناعة المكتسب (الإيدز) ومكافحته</a:t>
            </a:r>
            <a:endParaRPr lang="en-US" sz="2450" b="1" dirty="0"/>
          </a:p>
          <a:p>
            <a:pPr rtl="1"/>
            <a:r>
              <a:rPr lang="ar-SA" sz="2450" b="1" dirty="0"/>
              <a:t>التوصية العامة رقم 16: العاملات بلا أجر في المشاريع الأسرية في الريف والحضر</a:t>
            </a:r>
            <a:endParaRPr lang="en-US" sz="2450" b="1" dirty="0"/>
          </a:p>
          <a:p>
            <a:pPr rtl="1"/>
            <a:r>
              <a:rPr lang="ar-SA" sz="2450" b="1" dirty="0"/>
              <a:t>التوصية العامة رقم 17: قياس وتقدير الأنشطة المنزلية التي تقوم بها النساء دون أجر والاعتراف بهذه الأنشطة في حساب الناتج القومي الإجمالي</a:t>
            </a:r>
            <a:endParaRPr lang="en-US" sz="2450" b="1" dirty="0"/>
          </a:p>
          <a:p>
            <a:pPr rtl="1"/>
            <a:r>
              <a:rPr lang="ar-SA" sz="2450" b="1" dirty="0"/>
              <a:t>التوصية العامة رقم 18: النساء المعوقات</a:t>
            </a:r>
            <a:endParaRPr lang="en-US" sz="2450" b="1" dirty="0"/>
          </a:p>
          <a:p>
            <a:pPr rtl="1"/>
            <a:r>
              <a:rPr lang="ar-SA" sz="2450" b="1" dirty="0"/>
              <a:t>التوصية العامة رقم 19: العنف ضد المرأة</a:t>
            </a:r>
            <a:endParaRPr lang="en-US" sz="2450" b="1" dirty="0"/>
          </a:p>
          <a:p>
            <a:pPr rtl="1"/>
            <a:r>
              <a:rPr lang="ar-SA" sz="2450" b="1" dirty="0"/>
              <a:t>التوصية العامة رقم 20: التحفظات على الاتفاقية</a:t>
            </a:r>
            <a:endParaRPr lang="en-US" sz="2450" b="1" dirty="0"/>
          </a:p>
          <a:p>
            <a:pPr rtl="1"/>
            <a:r>
              <a:rPr lang="ar-SA" sz="2450" b="1" dirty="0"/>
              <a:t>التوصية العامة رقم 21: المساواة في الزواج والعلاقات الأسرية</a:t>
            </a:r>
            <a:endParaRPr lang="en-US" sz="2450" b="1" dirty="0"/>
          </a:p>
          <a:p>
            <a:pPr rtl="1"/>
            <a:r>
              <a:rPr lang="ar-SA" sz="2450" b="1" dirty="0"/>
              <a:t>التوصية العامة رقم 22: تعديل المادة 20 من الاتفاقية</a:t>
            </a:r>
            <a:endParaRPr lang="en-US" sz="2450" b="1" dirty="0"/>
          </a:p>
          <a:p>
            <a:pPr rtl="1"/>
            <a:r>
              <a:rPr lang="ar-SA" sz="2450" b="1" dirty="0"/>
              <a:t>التوصية العامة رقم 23: الحياة السياسية والعامة</a:t>
            </a:r>
            <a:endParaRPr lang="en-US" sz="2450" b="1" dirty="0"/>
          </a:p>
          <a:p>
            <a:pPr rtl="1"/>
            <a:r>
              <a:rPr lang="ar-SA" sz="2450" b="1" dirty="0"/>
              <a:t>التوصية العامة رقم 24: المادة 12 من الاتفاقية (المرأة والصحة)</a:t>
            </a:r>
            <a:endParaRPr lang="en-US" sz="2450" b="1" dirty="0"/>
          </a:p>
          <a:p>
            <a:pPr rtl="1"/>
            <a:r>
              <a:rPr lang="ar-SA" sz="2450" b="1" dirty="0"/>
              <a:t>التوصية العامة رقم 25: الفقرة 1 من المادة 4 من الاتفاقية (التدابير الخاصة المؤقتة</a:t>
            </a:r>
            <a:r>
              <a:rPr lang="ar-SA" sz="2450" b="1" dirty="0" smtClean="0"/>
              <a:t>)</a:t>
            </a:r>
            <a:endParaRPr lang="en-US" sz="245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b="1" dirty="0">
                <a:solidFill>
                  <a:srgbClr val="66FF66"/>
                </a:solidFill>
              </a:rPr>
              <a:t>وضع الدولة المعنية </a:t>
            </a:r>
            <a:endParaRPr lang="en-US" sz="3600" b="1" dirty="0">
              <a:solidFill>
                <a:srgbClr val="66FF66"/>
              </a:solidFill>
            </a:endParaRPr>
          </a:p>
          <a:p>
            <a:pPr algn="just" rtl="1"/>
            <a:r>
              <a:rPr lang="ar-SA" sz="3600" b="1" dirty="0"/>
              <a:t>ينبغي أن يتناول المدرب في هذا الجزء ما إذا كانت الدولة المعنية طرفا في الاتفاقية أو أي من البروتوكولات الملحقة بها، وعما إذا كانت قد قدمت أي تحفظات أو إعلانات بهذا الخصوص، وما إذا كانت ملتزمة بتقديم تقاريرها للجنة حقوق الطفل وفقا للمواعيد المقررة، ويعرض بهذا الخصوص أهم الملاحظات الختامية للجنة على التقارير المقدمة من الدولة الطرف المعنية.</a:t>
            </a:r>
            <a:endParaRPr lang="en-US" sz="3600" b="1" dirty="0"/>
          </a:p>
          <a:p>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2800" b="1" dirty="0"/>
              <a:t>تعد اتفاقية القضاء على جميع أشكال التمييز ضد المرأة والتي اعتمدتها الجمعية العامة للأمم المتحدة في 18 كانون الأول/ديسمبر 1979 وبدأ </a:t>
            </a:r>
            <a:r>
              <a:rPr lang="ar-SA" sz="2800" b="1" dirty="0" err="1"/>
              <a:t>نفاذها</a:t>
            </a:r>
            <a:r>
              <a:rPr lang="ar-SA" sz="2800" b="1" dirty="0"/>
              <a:t> في 3 أيلول/سبتمبر 1981 بمثابة الشرعة الدولية لحقوق المرأة، وفي شباط/فبراير 2012 كان هناك 187 دولة طرف فيها، بينما كان هناك 7 دول فقط لم تصبح طرفا فيها، وهي: إيران، وبالاو، وتونغا، والسودان، والصومال، ودولة الفاتيكان، والولايات المتحدة الأمريكية. وفي 6 تشرين الأول/أكتوبر 1999، اعتمدت الجمعية العامة أيضا بروتوكول اختياري ألحق بالاتفاقية، منحت بمقتضاه اللجنة المعنية بالقضاء على التمييز ضد المرأة والتي تشكلت بموجب المادة 17 من الاتفاقية صلاحية فحص شكاوى الأفراد والجماعات الخاضعين لولاية دولة طرف في البروتوكول بشأن انتهاك الحقوق المقررة في الاتفاقية، كما يمنح البروتوكول للجنة صلاحية فتح تحقيق إذا ما تلقت معلومات موثوقة تدل على وقوع انتهاكات جسيمة أو منتظمة للحقوق المعترف بها في الاتفاقية من جانب دولة طرف في البروتوكول. وفي شباط/فبراير 2012  كان هناك 104 دولة طرف في البروتوكول</a:t>
            </a:r>
            <a:r>
              <a:rPr lang="en-US" sz="2800" b="1" dirty="0"/>
              <a:t>.</a:t>
            </a:r>
            <a:endParaRPr lang="en-US" sz="2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rtl="1"/>
            <a:r>
              <a:rPr lang="ar-SA" sz="3200" b="1" dirty="0">
                <a:solidFill>
                  <a:srgbClr val="66FF66"/>
                </a:solidFill>
              </a:rPr>
              <a:t>تقسيم مواد الاتفاقية</a:t>
            </a:r>
            <a:endParaRPr lang="en-US" sz="3200" dirty="0">
              <a:solidFill>
                <a:srgbClr val="66FF66"/>
              </a:solidFill>
            </a:endParaRPr>
          </a:p>
          <a:p>
            <a:pPr algn="just" rtl="1"/>
            <a:r>
              <a:rPr lang="ar-SA" sz="3200" b="1" dirty="0"/>
              <a:t>وتضم الاتفاقية ثلاثين مادة مقسمة إلى ستة أجزاء، حيث تتناول كما سيرد توضيحه أدناه تعريف التمييز ضد المرأة، والتزامات الدول الأطراف بمقتضى الاتفاقية بما في ذلك العمل على كفالة تطور المرأة وتقدمها واعتماد تدابير خاصة مؤقتة للنهوض بوضعية المرأة، والقضاء على التحيزات والعادات العرفية الضارة ومكافحة الاتجار بالمرأة واستغلال بغائها، والحقوق السياسية للمرأة، كالقضاء على التمييز ضدها فيما يتعلق بالحياة السياسية والعامة والتمثيل في الحكومة واكتساب الجنسية أو تغييرها أو الاحتفاظ بها، وحقوقها الاقتصادية والاجتماعية والثقافية بما في ذلك فرص العمل وشروطه والرعاية الصحية والعناية الخاصة بالحمل والرضاعة وكفالة الفرص الاقتصادية والتربوية والمشاركة في الأنشطة الاجتماعية على أساس المساواة.</a:t>
            </a:r>
            <a:endParaRPr lang="en-US" sz="3200" dirty="0"/>
          </a:p>
          <a:p>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rtl="1"/>
            <a:r>
              <a:rPr lang="ar-SA" sz="3600" b="1" dirty="0">
                <a:solidFill>
                  <a:srgbClr val="66FF66"/>
                </a:solidFill>
              </a:rPr>
              <a:t>تشكيل اللجنة المعنية بالقضاء على التمييز ضد </a:t>
            </a:r>
            <a:r>
              <a:rPr lang="ar-SA" sz="3600" b="1" dirty="0" smtClean="0">
                <a:solidFill>
                  <a:srgbClr val="66FF66"/>
                </a:solidFill>
              </a:rPr>
              <a:t>المرأة</a:t>
            </a:r>
            <a:endParaRPr lang="en-US" sz="3600" b="1" dirty="0" smtClean="0">
              <a:solidFill>
                <a:srgbClr val="66FF66"/>
              </a:solidFill>
            </a:endParaRPr>
          </a:p>
          <a:p>
            <a:pPr rtl="1"/>
            <a:endParaRPr lang="en-US" sz="3600" dirty="0">
              <a:solidFill>
                <a:srgbClr val="66FF66"/>
              </a:solidFill>
            </a:endParaRPr>
          </a:p>
          <a:p>
            <a:pPr algn="just" rtl="1"/>
            <a:r>
              <a:rPr lang="ar-SA" sz="3600" b="1" dirty="0"/>
              <a:t>وتتكون اللجنة المعنية بالقضاء على التمييز ضد المرأة والتي تشرف على مدى وفاء الدول الأطراف في الاتفاقية والبروتوكول الملحق بها بالتزاماتها من 23 خبيرا من ذوى المكانة الخلقية الرفيعة والكفاءة العالية في ميدان الاتفاقية، تنتخبهم الدول الأطراف من بين مواطنيها ويعملون بصفتهم الشخصية، مع إيلاء الاعتبار لمبدأ التوزيع الجغرافي العادل ولتمثيل مختلف الأشكال الحضارية وكذلك النظم القانونية الرئيسية</a:t>
            </a:r>
            <a:r>
              <a:rPr lang="en-US" sz="3600" b="1" dirty="0"/>
              <a:t>.</a:t>
            </a:r>
            <a:endParaRPr lang="en-US" sz="3600" dirty="0"/>
          </a:p>
          <a:p>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200" b="1" dirty="0">
                <a:solidFill>
                  <a:srgbClr val="66FF66"/>
                </a:solidFill>
              </a:rPr>
              <a:t>تعريف التمييز ضد المرأة</a:t>
            </a:r>
            <a:endParaRPr lang="en-US" sz="3200" dirty="0">
              <a:solidFill>
                <a:srgbClr val="66FF66"/>
              </a:solidFill>
            </a:endParaRPr>
          </a:p>
          <a:p>
            <a:pPr algn="just" rtl="1"/>
            <a:r>
              <a:rPr lang="ar-SA" sz="3200" b="1" dirty="0"/>
              <a:t>يقصد بالتمييز ضد المرأة بموجب الاتفاقية "أي تفرقة أو استبعاد أو تقييد يتم على أساس الجنس ويكون من آثاره أو أغراضه، إضعاف أو إحباط الاعتراف للمرأة بحقوق الإنسان والحريات الأساسية في الميادين السياسية والاقتصادية والاجتماعية والثقافية والمدنية أو في أي ميدان آخر، أو إضعاف أو إحباط تمتعها بهذه الحقوق أو ممارستها لها، بصرف النظر عن حالتها الزوجية وعلى أساس المساواة بينها وبين الرجل." وكما هو واضح فإن تعريف التمييز الوارد بالاتفاقية يشمل مختلف المجالات، هذا ولا يعد اتخاذ الدول الأطراف تدابير خاصة مؤقتة تستهدف التعجيل بالمساواة الفعلية بين الرجل والمرأة تمييزا بالمعنى الذي تأخذ به هذه الاتفاقية، ولكنه يجب وقف العمل بهذه التدابير متى تحققت أهداف التكافؤ في الفرص والمعاملة.</a:t>
            </a:r>
            <a:endParaRPr lang="en-US" sz="3200" dirty="0"/>
          </a:p>
          <a:p>
            <a:pPr algn="just"/>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3200" b="1" dirty="0">
                <a:solidFill>
                  <a:srgbClr val="66FF66"/>
                </a:solidFill>
              </a:rPr>
              <a:t>التزامات الدول الأطراف في </a:t>
            </a:r>
            <a:r>
              <a:rPr lang="ar-SA" sz="3200" b="1" dirty="0" smtClean="0">
                <a:solidFill>
                  <a:srgbClr val="66FF66"/>
                </a:solidFill>
              </a:rPr>
              <a:t>الاتفاقية</a:t>
            </a:r>
            <a:endParaRPr lang="en-US" sz="3200" b="1" dirty="0" smtClean="0">
              <a:solidFill>
                <a:srgbClr val="66FF66"/>
              </a:solidFill>
            </a:endParaRPr>
          </a:p>
          <a:p>
            <a:pPr algn="ctr" rtl="1"/>
            <a:endParaRPr lang="en-US" sz="3200" dirty="0">
              <a:solidFill>
                <a:srgbClr val="66FF66"/>
              </a:solidFill>
            </a:endParaRPr>
          </a:p>
          <a:p>
            <a:pPr algn="just" rtl="1"/>
            <a:r>
              <a:rPr lang="ar-SA" sz="3200" b="1" dirty="0"/>
              <a:t>على الدول الأطراف في الاتفاقية أن تأخذ بكل الوسائل المناسبة ودون إبطاء، للعمل على القضاء على التمييز ضد المرأة، بما في ذلك بشكل خاص العمل تلتزم بـ: إدماج مبدأ المساواة بين الرجل والمرأة في قوانينها الوطنية وكفالة التحقيق العملي لهذا المبدأ، وإلغاء جميع الأحكام الجزائية الوطنية التي تشكل تمييزا ضد المرأة، والامتناع عن مباشرة أي عمل تمييزي أو ممارسة تمييزية ضد المرأة، واتخاذ التدابير المناسبة، تشريعية وغير تشريعية، بما في ذلك اعتماد ما يناسب من </a:t>
            </a:r>
            <a:r>
              <a:rPr lang="ar-SA" sz="3200" b="1" dirty="0" err="1"/>
              <a:t>جزاءات</a:t>
            </a:r>
            <a:r>
              <a:rPr lang="ar-SA" sz="3200" b="1" dirty="0"/>
              <a:t>، لحظر كل تمييز ضد المرأة من جانب أي شخص أو منظمة أو مؤسسة، بما في ذلك فرض حماية قانونية فعالة لحقوق المرأة، عن طريق المحاكم والمؤسسات العامة الأخرى</a:t>
            </a:r>
            <a:r>
              <a:rPr lang="en-US" sz="3200" b="1" dirty="0"/>
              <a:t>.</a:t>
            </a:r>
            <a:endParaRPr lang="en-US" sz="3200" dirty="0"/>
          </a:p>
          <a:p>
            <a:pPr algn="just"/>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200" b="1" dirty="0"/>
              <a:t>وتعهدت الدول الأطراف في الاتفاقية بالعمل على تغيير الأنماط الاجتماعية والثقافية القائمة على الاعتقاد بأن أي من الجنسين أدنى أو أعلى من الآخر، أو على أدوار نمطية للرجل والمرأة. وأن تكفل تضمين التربية العائلية فهما سليما للأمومة بوصفها وظيفة اجتماعية، والاعتراف يكون تنشئة الأطفال وتربيتهم مسؤولية مشتركة بين الأبوين على أن يكون مفهوما أن مصلحة الأطفال هي الاعتبار الأساسي في جميع الحالات، واتخاذ جميع التدابير المناسبة لمكافحة جميع أشكال الاتجار بالمرأة واستغلال بغاء المرأة، والتزمت الدول الأطراف في الاتفاقية أيضا بالقضاء على التمييز ضد المرأة في الحياة السياسية والعامة وفي ميدان التربية والعمل والرعاية الصحية والحياة الاجتماعية، وكذلك القضاء على التمييز ضد المرأة في المناطق الريفية.</a:t>
            </a:r>
            <a:endParaRPr lang="en-US" sz="3200" dirty="0"/>
          </a:p>
          <a:p>
            <a:pPr algn="just" rtl="1"/>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endParaRPr lang="en-US" sz="1800" b="1" dirty="0" smtClean="0"/>
          </a:p>
          <a:p>
            <a:pPr algn="just" rtl="1"/>
            <a:r>
              <a:rPr lang="ar-SA" sz="3600" b="1" dirty="0" smtClean="0"/>
              <a:t>ويجب </a:t>
            </a:r>
            <a:r>
              <a:rPr lang="ar-SA" sz="3600" b="1" dirty="0"/>
              <a:t>على الدول الأطراف أن تولى عنايـة للمشاكل التي تواجهها المرأة الريفية، وأن تكفل لها المشاركة في التنمية الريفية والاستفادة منها والمشاركة في وضع الخطط والوصول إلى تسهيلات العناية الصحية الملائمة بما في ذلك المعلومات والنصائح والخدمات المتعلقة بتنظيم الأسرة، والاستفادة من برامج الضمان الاجتماعي والحصول على التدريب وتنظيم جماعات المساعدة الذاتية والتعاونيات، والحصول على </a:t>
            </a:r>
            <a:r>
              <a:rPr lang="ar-SA" sz="3600" b="1" dirty="0" err="1"/>
              <a:t>الائتمانات</a:t>
            </a:r>
            <a:r>
              <a:rPr lang="ar-SA" sz="3600" b="1" dirty="0"/>
              <a:t> والقروض الزراعية وتسهيلات التسويق والمساواة في المعاملة في مشاريع إصلاح الأراضي والتوطين</a:t>
            </a:r>
            <a:r>
              <a:rPr lang="en-US" sz="3600" b="1" dirty="0"/>
              <a:t>.</a:t>
            </a:r>
            <a:endParaRPr lang="en-US" sz="3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TotalTime>
  <Words>2432</Words>
  <Application>Microsoft Office PowerPoint</Application>
  <PresentationFormat>On-screen Show (4:3)</PresentationFormat>
  <Paragraphs>125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        تعريف باتفاقية القضاء على جميع أشكال التمييز ضد المرأة، 1979، والبروتوكول الملحق بها لعام 1999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HRL</dc:creator>
  <cp:lastModifiedBy>Alaa kaoud</cp:lastModifiedBy>
  <cp:revision>12</cp:revision>
  <dcterms:created xsi:type="dcterms:W3CDTF">2010-01-13T00:59:15Z</dcterms:created>
  <dcterms:modified xsi:type="dcterms:W3CDTF">2012-03-25T21:27:50Z</dcterms:modified>
</cp:coreProperties>
</file>