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74" d="100"/>
          <a:sy n="74" d="100"/>
        </p:scale>
        <p:origin x="-10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DF21897-4BA7-4BD2-9332-68FEECD24295}" type="datetimeFigureOut">
              <a:rPr lang="en-US" smtClean="0"/>
              <a:pPr/>
              <a:t>12/29/2009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71BB784-C325-4E31-BE0B-A83CE98D4D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12/29/2009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12/29/2009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12/29/2009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F21897-4BA7-4BD2-9332-68FEECD24295}" type="datetimeFigureOut">
              <a:rPr lang="en-US" smtClean="0"/>
              <a:pPr/>
              <a:t>12/29/2009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21897-4BA7-4BD2-9332-68FEECD24295}" type="datetimeFigureOut">
              <a:rPr lang="en-US" smtClean="0"/>
              <a:pPr/>
              <a:t>12/29/2009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F21897-4BA7-4BD2-9332-68FEECD24295}" type="datetimeFigureOut">
              <a:rPr lang="en-US" smtClean="0"/>
              <a:pPr/>
              <a:t>12/29/2009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F21897-4BA7-4BD2-9332-68FEECD24295}" type="datetimeFigureOut">
              <a:rPr lang="en-US" smtClean="0"/>
              <a:pPr/>
              <a:t>12/29/2009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F21897-4BA7-4BD2-9332-68FEECD24295}" type="datetimeFigureOut">
              <a:rPr lang="en-US" smtClean="0"/>
              <a:pPr/>
              <a:t>12/29/2009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21897-4BA7-4BD2-9332-68FEECD24295}" type="datetimeFigureOut">
              <a:rPr lang="en-US" smtClean="0"/>
              <a:pPr/>
              <a:t>12/29/2009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F21897-4BA7-4BD2-9332-68FEECD24295}" type="datetimeFigureOut">
              <a:rPr lang="en-US" smtClean="0"/>
              <a:pPr/>
              <a:t>12/29/2009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71BB784-C325-4E31-BE0B-A83CE98D4DA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F21897-4BA7-4BD2-9332-68FEECD24295}" type="datetimeFigureOut">
              <a:rPr lang="en-US" smtClean="0"/>
              <a:pPr/>
              <a:t>12/29/2009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1BB784-C325-4E31-BE0B-A83CE98D4DA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609600" y="4267200"/>
            <a:ext cx="7851648" cy="1828800"/>
          </a:xfrm>
        </p:spPr>
        <p:txBody>
          <a:bodyPr>
            <a:noAutofit/>
          </a:bodyPr>
          <a:lstStyle/>
          <a:p>
            <a:pPr algn="ct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مدخل عام لقانون الدولي لحقوق الإنسان والقانون الدولي الإنساني</a:t>
            </a:r>
            <a:endParaRPr lang="en-US" sz="7500" dirty="0">
              <a:solidFill>
                <a:schemeClr val="tx1"/>
              </a:solidFill>
              <a:effectLst>
                <a:outerShdw blurRad="38100" dist="38100" dir="2700000" algn="tl">
                  <a:srgbClr val="000000">
                    <a:alpha val="43137"/>
                  </a:srgbClr>
                </a:outerShdw>
              </a:effectLst>
            </a:endParaRPr>
          </a:p>
        </p:txBody>
      </p:sp>
      <p:pic>
        <p:nvPicPr>
          <p:cNvPr id="12" name="Picture 11" descr="all[1].gif"/>
          <p:cNvPicPr>
            <a:picLocks noChangeAspect="1"/>
          </p:cNvPicPr>
          <p:nvPr/>
        </p:nvPicPr>
        <p:blipFill>
          <a:blip r:embed="rId2" cstate="print"/>
          <a:stretch>
            <a:fillRect/>
          </a:stretch>
        </p:blipFill>
        <p:spPr>
          <a:xfrm>
            <a:off x="1447800" y="457200"/>
            <a:ext cx="5791199" cy="1600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EG" sz="3600" b="1" dirty="0" smtClean="0"/>
              <a:t>وتحظر المادة السابقة أيضا </a:t>
            </a:r>
            <a:r>
              <a:rPr lang="ar-SA" sz="3600" b="1" dirty="0" smtClean="0"/>
              <a:t>القتل بجميع أشكاله، والتشويه، والمعاملة القاسية، والتعذيب،</a:t>
            </a:r>
            <a:r>
              <a:rPr lang="ar-EG" sz="3600" b="1" dirty="0" smtClean="0"/>
              <a:t> </a:t>
            </a:r>
            <a:r>
              <a:rPr lang="ar-SA" sz="3600" b="1" dirty="0" smtClean="0"/>
              <a:t>أو أخذ الرهائن، أو الاعتداء على الكرامة الشخصية، وعلى الأخص المعاملة المهينة </a:t>
            </a:r>
            <a:r>
              <a:rPr lang="ar-SA" sz="3600" b="1" dirty="0" err="1" smtClean="0"/>
              <a:t>والحاطة</a:t>
            </a:r>
            <a:r>
              <a:rPr lang="ar-SA" sz="3600" b="1" dirty="0" smtClean="0"/>
              <a:t> بالكرامة، أو إصدار الأحكام وتنفيذ العقوبات دون إجراء محاكمة سابقة أمام محكمة مشكلة تشكيلا قانونيا، كما يجب أن تكفل جميع الضمانات القضائية اللازمة في نظر الشعوب المتمدنة. ويجب أيضا بموجب هذه المادة جمع الجرحى والمرضى والاعتناء بهم. وبخلاف ذلك يوجد عدد من الاتفاقيات التي تعالج بعض القضايا بما </a:t>
            </a:r>
            <a:r>
              <a:rPr lang="ar-EG" sz="3600" b="1" dirty="0" smtClean="0"/>
              <a:t>في </a:t>
            </a:r>
            <a:r>
              <a:rPr lang="ar-SA" sz="3600" b="1" dirty="0" smtClean="0"/>
              <a:t>ذلك سلوك الأطراف غير التابعة للدولة كالاتفاقيات المعنية باختطاف الطائرات والاعتداء على الدبلوماسيين.</a:t>
            </a:r>
            <a:endParaRPr lang="en-US" sz="3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70000" lnSpcReduction="20000"/>
          </a:bodyPr>
          <a:lstStyle/>
          <a:p>
            <a:pPr algn="ctr"/>
            <a:r>
              <a:rPr lang="ar-SA" sz="6300" b="1" dirty="0" smtClean="0">
                <a:solidFill>
                  <a:srgbClr val="92D050"/>
                </a:solidFill>
              </a:rPr>
              <a:t>الأثر القانوني للصكوك الدولية لحقوق الإنسان</a:t>
            </a:r>
            <a:endParaRPr lang="en-US" sz="6300" b="1" dirty="0" smtClean="0">
              <a:solidFill>
                <a:srgbClr val="92D050"/>
              </a:solidFill>
            </a:endParaRPr>
          </a:p>
          <a:p>
            <a:endParaRPr lang="ar-EG" sz="5200" dirty="0" smtClean="0"/>
          </a:p>
          <a:p>
            <a:pPr algn="just" rtl="1"/>
            <a:r>
              <a:rPr lang="ar-SA" sz="5200" b="1" dirty="0" smtClean="0"/>
              <a:t>يتم استخدام </a:t>
            </a:r>
            <a:r>
              <a:rPr lang="ar-SA" sz="5200" b="1" dirty="0" smtClean="0">
                <a:solidFill>
                  <a:srgbClr val="66FF66"/>
                </a:solidFill>
              </a:rPr>
              <a:t>مصطلح "صك" </a:t>
            </a:r>
            <a:r>
              <a:rPr lang="ar-SA" sz="5200" b="1" dirty="0" smtClean="0"/>
              <a:t>في مجال القانون الدولي لحقوق الإنسان كمصطلح عام للإشارة إلى وثيقة سواء كانت هذه الوثيقة ملزمة قانونيا أم لا. </a:t>
            </a:r>
            <a:endParaRPr lang="ar-EG" sz="5200" b="1" dirty="0" smtClean="0"/>
          </a:p>
          <a:p>
            <a:endParaRPr lang="ar-EG" sz="5200" dirty="0" smtClean="0"/>
          </a:p>
          <a:p>
            <a:pPr algn="just" rtl="1"/>
            <a:r>
              <a:rPr lang="ar-SA" sz="5200" b="1" dirty="0" smtClean="0"/>
              <a:t>ويطلق على </a:t>
            </a:r>
            <a:r>
              <a:rPr lang="ar-SA" sz="5200" b="1" dirty="0" smtClean="0">
                <a:solidFill>
                  <a:srgbClr val="66FF66"/>
                </a:solidFill>
              </a:rPr>
              <a:t>الوثائق الملزمة قانونيا </a:t>
            </a:r>
            <a:r>
              <a:rPr lang="ar-SA" sz="5200" b="1" dirty="0" smtClean="0"/>
              <a:t>أسماء مختلفة مثل الاتفاقية والمعاهدة والعهد والميثاق والبروتوكول، وتشير كافة هذه الأسماء إلى شيء واحد يتمثل في وثيقة تضعها أطراف دولية تتضمن مجموعة من الالتزامات القانونية، وإن كانت لا تلزم إلا الدول التي تخضع لها طواعية بالتصديق عليها أو الانضمام إليها. </a:t>
            </a:r>
            <a:endParaRPr lang="ar-EG" sz="5200" b="1"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500" b="1" dirty="0" smtClean="0"/>
              <a:t>ومن الهام الانتباه هنا إلى أن </a:t>
            </a:r>
            <a:r>
              <a:rPr lang="ar-SA" sz="3500" b="1" dirty="0" smtClean="0">
                <a:solidFill>
                  <a:srgbClr val="66FF66"/>
                </a:solidFill>
              </a:rPr>
              <a:t>بعض الالتزامات القانونية قد تصبح ملزمة لكافة الدول</a:t>
            </a:r>
            <a:r>
              <a:rPr lang="ar-SA" sz="3500" b="1" dirty="0" smtClean="0"/>
              <a:t> بغض النظر عن كونها طرفا في الاتفاقية التي تتضمن تلك الالتزامات أم لا وذلك إذا ما كانت تلك الالتزامات تعد جزء من القانون الدولي العرفي. </a:t>
            </a:r>
            <a:endParaRPr lang="ar-EG" sz="3500" b="1" dirty="0" smtClean="0"/>
          </a:p>
          <a:p>
            <a:pPr algn="just" rtl="1"/>
            <a:endParaRPr lang="ar-EG" sz="3500" b="1" dirty="0" smtClean="0"/>
          </a:p>
          <a:p>
            <a:pPr algn="just" rtl="1"/>
            <a:r>
              <a:rPr lang="ar-SA" sz="3500" b="1" dirty="0" smtClean="0">
                <a:solidFill>
                  <a:srgbClr val="66FF66"/>
                </a:solidFill>
              </a:rPr>
              <a:t>ولا تدخل الاتفاقيات حيز النفاذ إلا بعد مصادقة </a:t>
            </a:r>
            <a:r>
              <a:rPr lang="ar-SA" sz="3500" b="1" dirty="0" smtClean="0"/>
              <a:t>عدد معين من الدول عليها، ويتم تحديد هذا العدد بموجب الاتفاقية نفسها.</a:t>
            </a:r>
            <a:endParaRPr lang="ar-EG" sz="3500" b="1" dirty="0" smtClean="0"/>
          </a:p>
          <a:p>
            <a:pPr algn="just" rtl="1"/>
            <a:endParaRPr lang="ar-EG" sz="3500" b="1" dirty="0" smtClean="0"/>
          </a:p>
          <a:p>
            <a:pPr algn="just" rtl="1"/>
            <a:r>
              <a:rPr lang="ar-SA" sz="3500" b="1" dirty="0" smtClean="0"/>
              <a:t> ويستخدم </a:t>
            </a:r>
            <a:r>
              <a:rPr lang="ar-SA" sz="3500" b="1" dirty="0" smtClean="0">
                <a:solidFill>
                  <a:srgbClr val="66FF66"/>
                </a:solidFill>
              </a:rPr>
              <a:t>مصطلح البروتوكول </a:t>
            </a:r>
            <a:r>
              <a:rPr lang="ar-SA" sz="3500" b="1" dirty="0" smtClean="0"/>
              <a:t>عادة للإشارة إلى وثيقة قانونية تعدل أو تستكمل أو تتناول بالتوضيح أحكام اتفاقية ما.</a:t>
            </a:r>
            <a:endParaRPr lang="en-US" sz="35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lnSpcReduction="10000"/>
          </a:bodyPr>
          <a:lstStyle/>
          <a:p>
            <a:pPr algn="just" rtl="1"/>
            <a:r>
              <a:rPr lang="ar-SA" sz="3200" b="1" dirty="0" smtClean="0"/>
              <a:t>ويطلق </a:t>
            </a:r>
            <a:r>
              <a:rPr lang="ar-SA" sz="3200" b="1" dirty="0" smtClean="0">
                <a:solidFill>
                  <a:srgbClr val="66FF66"/>
                </a:solidFill>
              </a:rPr>
              <a:t>مصطلح الاتفاقيات الدولية الرئيسية لحقوق الإنسان </a:t>
            </a:r>
            <a:r>
              <a:rPr lang="ar-SA" sz="3200" b="1" dirty="0" smtClean="0"/>
              <a:t>على تلك الاتفاقيات التي أسست بموجبها لجان للإشراف على مدى وفاء الدول الأطراف فيها بالتزاماتها بموجب الاتفاقية المعنية كالعهد الدولي الخاص بالحقوق المدنية والسياسية والعهد الدولي الخاص بالحقوق الاقتصادية والاجتماعية والثقافية، والاتفاقية الدولية لمناهضة التمييز العنصري، واتفاقية حقوق الطفل. </a:t>
            </a:r>
            <a:endParaRPr lang="ar-EG" sz="3200" b="1" dirty="0" smtClean="0"/>
          </a:p>
          <a:p>
            <a:pPr algn="just" rtl="1"/>
            <a:endParaRPr lang="ar-EG" sz="3200" b="1" dirty="0" smtClean="0"/>
          </a:p>
          <a:p>
            <a:pPr algn="just" rtl="1"/>
            <a:r>
              <a:rPr lang="ar-SA" sz="3200" b="1" dirty="0" smtClean="0"/>
              <a:t>وهناك بالطبع بخلاف </a:t>
            </a:r>
            <a:r>
              <a:rPr lang="ar-SA" sz="3200" b="1" dirty="0" smtClean="0">
                <a:solidFill>
                  <a:srgbClr val="66FF66"/>
                </a:solidFill>
              </a:rPr>
              <a:t>الاتفاقيات الرئيسية لحقوق الإنسان </a:t>
            </a:r>
            <a:r>
              <a:rPr lang="ar-EG" sz="3200" b="1" dirty="0" smtClean="0">
                <a:solidFill>
                  <a:srgbClr val="66FF66"/>
                </a:solidFill>
              </a:rPr>
              <a:t>توجد </a:t>
            </a:r>
            <a:r>
              <a:rPr lang="ar-SA" sz="3200" b="1" dirty="0" smtClean="0">
                <a:solidFill>
                  <a:srgbClr val="66FF66"/>
                </a:solidFill>
              </a:rPr>
              <a:t>اتفاقيات دولية وإقليمية أخرى </a:t>
            </a:r>
            <a:r>
              <a:rPr lang="ar-SA" sz="3200" b="1" dirty="0" smtClean="0"/>
              <a:t>تعنى </a:t>
            </a:r>
            <a:r>
              <a:rPr lang="ar-SA" sz="3200" b="1" dirty="0" err="1" smtClean="0"/>
              <a:t>ب</a:t>
            </a:r>
            <a:r>
              <a:rPr lang="ar-EG" sz="3200" b="1" dirty="0" smtClean="0"/>
              <a:t>احترام </a:t>
            </a:r>
            <a:r>
              <a:rPr lang="ar-EG" sz="3200" b="1" dirty="0" err="1" smtClean="0"/>
              <a:t>و</a:t>
            </a:r>
            <a:r>
              <a:rPr lang="ar-SA" sz="3200" b="1" dirty="0" smtClean="0"/>
              <a:t>تعزيز حقوق الإنسان كالاتفاقية الدولية لقمع جريمة الفصل العنصري والمعاقبة عليها، واتفاقية منع جريمة الإبادة الجماعية والمعاقبة عليها، والميثاق الأفريقي لحقوق الإنسان والشعوب، والاتفاقية الأوروبية لحقوق الإنسان والحريات الأساسية، والميثاق العربي لحقوق الإنسان. </a:t>
            </a:r>
            <a:endParaRPr lang="en-US" sz="3200" b="1" dirty="0" smtClean="0"/>
          </a:p>
          <a:p>
            <a:pPr algn="just" rtl="1"/>
            <a:endParaRPr lang="en-US" sz="32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EG" sz="3000" b="1" dirty="0" smtClean="0"/>
              <a:t>هذا </a:t>
            </a:r>
            <a:r>
              <a:rPr lang="ar-SA" sz="3000" b="1" dirty="0" smtClean="0"/>
              <a:t>يشار إلى </a:t>
            </a:r>
            <a:r>
              <a:rPr lang="ar-SA" sz="3000" b="1" dirty="0" smtClean="0">
                <a:solidFill>
                  <a:srgbClr val="66FF66"/>
                </a:solidFill>
              </a:rPr>
              <a:t>فئة أخرى من الصكوك بأسماء مختلفة كالإعلان أو المبادئ التوجيهية أو الخطوط الإرشادية أو برنامج العمل</a:t>
            </a:r>
            <a:r>
              <a:rPr lang="ar-SA" sz="3000" b="1" dirty="0" smtClean="0"/>
              <a:t>، كمبادئ الأمم المتحدة التوجيهية لمنع جنوح الأحداث (مبادئ الرياض التوجيهية)، وقواعد الأمم المتحدة النموذجية الدنيا لإدارة شؤون قضاء الأحداث (قواعد بكين)، والمبادئ التوجيهية بشأن توفير العدالة في المسائل التي تشمل الأطفال ضحايا الجريمة والشهود، والمبادئ الأساسية بشأن دور المحامين، والمبادئ الأساسية بشأن استقلال السلطة القضائية، والقواعد النموذجية الدنيا لمعاملة السجناء، ومدونة قواعد سلوك الموظفين المكلفين بإنفاذ القوانين، وإعلان حماية المدافعين عن حقوق الإنسان. </a:t>
            </a:r>
            <a:r>
              <a:rPr lang="ar-SA" sz="3000" b="1" dirty="0" smtClean="0">
                <a:solidFill>
                  <a:srgbClr val="66FF66"/>
                </a:solidFill>
              </a:rPr>
              <a:t>ويتفاوت الأثر القانوني لهذه الصكوك تبعا لما تعكسه من قواعد القانون الدولي العرفي أو المبادئ القانونية العامة</a:t>
            </a:r>
            <a:r>
              <a:rPr lang="ar-EG" sz="3000" b="1" dirty="0" smtClean="0"/>
              <a:t>،</a:t>
            </a:r>
            <a:r>
              <a:rPr lang="ar-SA" sz="3000" b="1" dirty="0" smtClean="0"/>
              <a:t> فبعضها لا تعكس القواعد القانونية الواردة فيه </a:t>
            </a:r>
            <a:r>
              <a:rPr lang="ar-EG" sz="3000" b="1" dirty="0" smtClean="0"/>
              <a:t>أي </a:t>
            </a:r>
            <a:r>
              <a:rPr lang="ar-SA" sz="3000" b="1" dirty="0" smtClean="0"/>
              <a:t>التزام قانوني ولا تمثل سوى التزام أخلاقي أو سياسي للدول التي وافقت عليها. </a:t>
            </a:r>
            <a:endParaRPr lang="en-US" sz="30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200" b="1" dirty="0" smtClean="0">
                <a:solidFill>
                  <a:srgbClr val="66FF66"/>
                </a:solidFill>
              </a:rPr>
              <a:t>الأثر القانوني لكل من التوقيع على اتفاقية ما والانضمام أو التصديق عليها</a:t>
            </a:r>
            <a:endParaRPr lang="ar-EG" sz="3200" b="1" dirty="0" smtClean="0">
              <a:solidFill>
                <a:srgbClr val="66FF66"/>
              </a:solidFill>
            </a:endParaRPr>
          </a:p>
          <a:p>
            <a:pPr algn="just" rtl="1"/>
            <a:r>
              <a:rPr lang="ar-EG" sz="3200" b="1" dirty="0" smtClean="0"/>
              <a:t>ي</a:t>
            </a:r>
            <a:r>
              <a:rPr lang="ar-SA" sz="3200" b="1" dirty="0" smtClean="0"/>
              <a:t>مثل التوقيع قبول مبدئي من جانب الدولة المعنية بالاتفاقية، ويقتصر الأثر القانوني لقيام دولة ما بالتوقيع فقط على اتفاقية معينة بالتزام تلك الدولة بالامتناع عن أي فعل يتنافى مع موضوع والهدف من الاتفاقية المعنية. فيما يعني التصديق أو الانضمام إلى اتفاقية ما قبول الدولة بأحكام الاتفاقية والتزامها </a:t>
            </a:r>
            <a:r>
              <a:rPr lang="ar-SA" sz="3200" b="1" dirty="0" err="1" smtClean="0"/>
              <a:t>بها</a:t>
            </a:r>
            <a:r>
              <a:rPr lang="ar-SA" sz="3200" b="1" dirty="0" smtClean="0"/>
              <a:t> قانونا. وتسمح بعض الاتفاقيات للدول بأن تقدم تحفظات على الأحكام الواردة فيها أو بعض هذه الأحكام فقط، والتحفظ هو قيام الدولة بإصدار بيان يستبعد أو يغير من الأثر القانوني لأحكام معينة من الاتفاقية فيما يخص تلك الدولة. وفي كل الأحوال لا يجوز أن تكون التحفظات متعارضة مع موضوع الاتفاقية وغرضها. </a:t>
            </a:r>
            <a:endParaRPr lang="en-US" sz="3200" b="1" dirty="0" smtClean="0"/>
          </a:p>
          <a:p>
            <a:pPr algn="just" rtl="1"/>
            <a:endParaRPr lang="en-US" sz="32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lnSpcReduction="10000"/>
          </a:bodyPr>
          <a:lstStyle/>
          <a:p>
            <a:pPr algn="ctr" rtl="1"/>
            <a:r>
              <a:rPr lang="ar-SA" sz="4000" b="1" dirty="0" smtClean="0">
                <a:solidFill>
                  <a:srgbClr val="66FF66"/>
                </a:solidFill>
              </a:rPr>
              <a:t>طبيعة التزامات الدول تجاه حقوق الإنسان</a:t>
            </a:r>
            <a:endParaRPr lang="en-US" sz="4000" b="1" dirty="0" smtClean="0">
              <a:solidFill>
                <a:srgbClr val="66FF66"/>
              </a:solidFill>
            </a:endParaRPr>
          </a:p>
          <a:p>
            <a:pPr algn="just" rtl="1"/>
            <a:r>
              <a:rPr lang="ar-SA" sz="3200" dirty="0" smtClean="0"/>
              <a:t>تفرض كافة حقوق الإنسان ثلاثة مستويات من الالتزامات على عاتق الدول، هي: الالتزام بالاحترام والالتزام بالحماية والالتزام بالأداء. ويشمل الالتزام بالأداء على الالتزام بالتسهيل والالتزام بالتوفير. ويتطلب الالتزام بالاحترام امتناع الدولة عن التدخل بشكل مباشر أو غير مباشر بما يؤثر سلبا في المستوى القائم للتمتع بالحقوق. فيما يقتضي الالتزام بالحماية أن تتخذ الدول تدابير من شأنها أن تمنع أطرافا ثالثة من التأثير سلبا في المستوى القائم للتمتع بالحقوق أو الضمانات المقررة لاحترامها. بينما يتطلب الالتزام بالأداء أن تعتمد الدول تدابير قانونية وإدارية وتدابير تتعلق بالميزانية وتدابير قضائية وتشجيعية ملائمة من أجل الإعمال الكامل للحقوق. وإخفاق الدولة في الوفاء بالتزاماتها بموجب أي من هذه المستويات يشكل انتهاكا لحقوق الإنسان. </a:t>
            </a:r>
            <a:endParaRPr lang="en-US" sz="3200"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400" b="1" dirty="0" smtClean="0"/>
              <a:t>وفيما قد لا يتحقق الإعمال الكامل لبعض الحقوق إلا بطريقة تدريجية، فإن كل الحقوق تنطوي على عناصر يمكن تطبيقها بشكل فوري، وبالنسبة لجوانب الحق التي قد لا تتحقق إلا بشكل تدريجي فإنه يتعين التمييز بين عدم قدرة الدولة الطرف على الامتثال لالتزاماتها المتعلقة بالحق المعني وعدم استعدادها للقيام بذلك أو عدم قيامها باتخاذ ما يلزم من تدابير لكفالة إعمال الحق على الرغم من توفر الإمكانيات لديها للقيام بذلك. ويقع عبء إثبات استحالة الإعمال الكامل للحق على عاتق الدولة المعنية إذ عليها أن تثبت أنها قد بذلت كل جهد ممكن واستخدمت كافة الموارد المتاحة على أفضل وجه للوفاء بالتزاماتها وأنه رغم كل ذلك لم تتمكن من الإعمال الكامل للحق.</a:t>
            </a:r>
            <a:endParaRPr lang="en-US" sz="3400" b="1" dirty="0" smtClean="0"/>
          </a:p>
          <a:p>
            <a:pPr algn="just" rtl="1"/>
            <a:endParaRPr lang="en-US" sz="34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endParaRPr lang="ar-EG" sz="4000" b="1" dirty="0" smtClean="0"/>
          </a:p>
          <a:p>
            <a:pPr algn="just" rtl="1"/>
            <a:r>
              <a:rPr lang="ar-SA" sz="4000" b="1" dirty="0" smtClean="0"/>
              <a:t>وعلى الصعيد الوطني يختلف الأثر القانوني لكون دولة ما طرف في اتفاقية دولية تبعا لطبيعة نظامها القانوني. وتقر اتفاقيات حقوق الإنسان بالمعايير والضمانات الدنيا. وبالطبع على الدولة أن تسعى للارتقاء بهذه المعايير والضمانات، وفي حال اختلاف مستوى الضمانات أو المعايير يجب أن يتمتع الفرد بالأحكام التي توفر أكبر قدر من الضمانات أو المعايير الأرقى فيما يخص إعمال الحق المعني.</a:t>
            </a:r>
            <a:endParaRPr lang="en-US" sz="4000" b="1" dirty="0" smtClean="0"/>
          </a:p>
          <a:p>
            <a:pPr algn="just" rtl="1"/>
            <a:endParaRPr lang="en-US" sz="4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EG" sz="5000" b="1" dirty="0" smtClean="0">
                <a:solidFill>
                  <a:srgbClr val="66FF66"/>
                </a:solidFill>
              </a:rPr>
              <a:t>فيما يلي سنعمل بشكل مبسط على</a:t>
            </a:r>
          </a:p>
          <a:p>
            <a:pPr algn="ctr" rtl="1"/>
            <a:endParaRPr lang="ar-EG" sz="4800" dirty="0" smtClean="0"/>
          </a:p>
          <a:p>
            <a:pPr algn="just" rtl="1"/>
            <a:r>
              <a:rPr lang="ar-EG" sz="4800" dirty="0" smtClean="0"/>
              <a:t>- </a:t>
            </a:r>
            <a:r>
              <a:rPr lang="ar-EG" sz="4400" dirty="0" smtClean="0"/>
              <a:t>تعريف القانون الدولي لحقوق الإنسان</a:t>
            </a:r>
          </a:p>
          <a:p>
            <a:pPr algn="just" rtl="1"/>
            <a:r>
              <a:rPr lang="ar-EG" sz="4400" dirty="0" smtClean="0"/>
              <a:t>- السمات الأبرز حقوق الإنسان</a:t>
            </a:r>
          </a:p>
          <a:p>
            <a:pPr algn="just" rtl="1"/>
            <a:r>
              <a:rPr lang="ar-EG" sz="4400" dirty="0" smtClean="0"/>
              <a:t>- تعريف القانون الإنساني الدولي</a:t>
            </a:r>
          </a:p>
          <a:p>
            <a:pPr algn="just" rtl="1"/>
            <a:r>
              <a:rPr lang="ar-EG" sz="4400" dirty="0" smtClean="0"/>
              <a:t>- الأثر القانوني للصكوك الدولي لحقوق الإنسان</a:t>
            </a:r>
          </a:p>
          <a:p>
            <a:pPr algn="just" rtl="1"/>
            <a:r>
              <a:rPr lang="ar-EG" sz="4400" dirty="0" smtClean="0"/>
              <a:t>- طبيعة التزامات الدول تجاه حقوق الإنسان</a:t>
            </a:r>
          </a:p>
          <a:p>
            <a:pPr algn="just" rtl="1">
              <a:buFontTx/>
              <a:buChar char="-"/>
            </a:pPr>
            <a:endParaRPr lang="en-US" sz="4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92500"/>
          </a:bodyPr>
          <a:lstStyle/>
          <a:p>
            <a:pPr algn="ctr" rtl="1"/>
            <a:r>
              <a:rPr lang="ar-EG" sz="5400" b="1" dirty="0" smtClean="0">
                <a:solidFill>
                  <a:srgbClr val="66FF66"/>
                </a:solidFill>
              </a:rPr>
              <a:t>القانون الدولي لحقوق الإنسان </a:t>
            </a:r>
          </a:p>
          <a:p>
            <a:pPr algn="just" rtl="1"/>
            <a:r>
              <a:rPr lang="ar-SA" sz="5400" b="1" dirty="0" smtClean="0"/>
              <a:t>هو أحد فروع القانون الدولي، ويهدف إلى حماية حقوق الإنسان في حالة السلم أو الحرب، حيث يقر بضمانات قانونية عالمية تهدف بالأساس إلى حماية الأفراد والمجموعات من الإجراءات الحكومية التي تتدخل في الحريات الأساسية أو تنتهك الكرامة الإنسانية. </a:t>
            </a:r>
            <a:endParaRPr lang="en-US" sz="5400" b="1" dirty="0" smtClean="0"/>
          </a:p>
          <a:p>
            <a:endParaRPr lang="en-US" sz="5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5000" b="1" dirty="0" smtClean="0"/>
              <a:t>يرتكز القانون الدولي لحقوق الإنسان على ما ورد في الصكوك الدولية لحقوق الإنسان، وتغطي هذه الصكوك مجموعة واسعة من الحقوق الاقتصادية والاجتماعية والثقافية والمدنية والسياسية. وهناك أيضا صكوك خصصت لمعالجة فئات أخرى من الحقوق كالحق في التنمية والحق في بيئة آمنة ونظيفة. </a:t>
            </a:r>
            <a:endParaRPr lang="en-US" sz="5000" b="1" dirty="0" smtClean="0"/>
          </a:p>
          <a:p>
            <a:pPr algn="just" rtl="1"/>
            <a:endParaRPr lang="en-US" sz="50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600" b="1" dirty="0" smtClean="0"/>
              <a:t>يحتاج المعنيين إلى الوقوف على التطورات التي تقع في مجال القانون الدولي لحقوق الإنسان بشكل مستمر نظرا لما يشهده هذا الحقل من تطور سريع. فعلى سبيل المثال، تم خلال الأعوام الثلاثة الأخيرة فقط اعتماد عدد من الصكوك الدولية من بينها: البروتوكول الاختياري الملحق بالعهد الدولي الخاص بالحقوق الاقتصادية والاجتماعية والثقافية، والاتفاقية الدولية لحماية جميع الأشخاص من الاختفاء </a:t>
            </a:r>
            <a:r>
              <a:rPr lang="ar-SA" sz="3600" b="1" dirty="0" err="1" smtClean="0"/>
              <a:t>القسري</a:t>
            </a:r>
            <a:r>
              <a:rPr lang="ar-SA" sz="3600" b="1" dirty="0" smtClean="0"/>
              <a:t>، واتفاقية حقوق الأشخاص ذوي الإعاقة والبروتوكول الملحق </a:t>
            </a:r>
            <a:r>
              <a:rPr lang="ar-SA" sz="3600" b="1" dirty="0" err="1" smtClean="0"/>
              <a:t>بها</a:t>
            </a:r>
            <a:r>
              <a:rPr lang="ar-SA" sz="3600" b="1" dirty="0" smtClean="0"/>
              <a:t> وقد دخل الصكين الأخيرين حيز النفاذ في أيار/مايو 2008. </a:t>
            </a:r>
            <a:endParaRPr lang="en-US" sz="3600" b="1" dirty="0" smtClean="0"/>
          </a:p>
          <a:p>
            <a:pPr algn="just" rtl="1"/>
            <a:endParaRPr lang="en-US" sz="3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62500" lnSpcReduction="20000"/>
          </a:bodyPr>
          <a:lstStyle/>
          <a:p>
            <a:pPr rtl="1"/>
            <a:r>
              <a:rPr lang="ar-SA" sz="5800" dirty="0" smtClean="0"/>
              <a:t>ويلزم القانون الدولي لحقوق الإنسان الحكومات بالامتناع عن فعل أشياء معينة كما يلزمها بفعل أشياء أخرى. ومن بين </a:t>
            </a:r>
            <a:r>
              <a:rPr lang="ar-SA" sz="5800" dirty="0" smtClean="0">
                <a:solidFill>
                  <a:srgbClr val="66FF66"/>
                </a:solidFill>
              </a:rPr>
              <a:t>سمات حقوق الإنسان التي يستشهد </a:t>
            </a:r>
            <a:r>
              <a:rPr lang="ar-SA" sz="5800" dirty="0" err="1" smtClean="0">
                <a:solidFill>
                  <a:srgbClr val="66FF66"/>
                </a:solidFill>
              </a:rPr>
              <a:t>بها</a:t>
            </a:r>
            <a:r>
              <a:rPr lang="ar-SA" sz="5800" dirty="0" smtClean="0">
                <a:solidFill>
                  <a:srgbClr val="66FF66"/>
                </a:solidFill>
              </a:rPr>
              <a:t> أكثر من غيرها أنها:</a:t>
            </a:r>
            <a:endParaRPr lang="ar-EG" sz="5800" dirty="0" smtClean="0">
              <a:solidFill>
                <a:srgbClr val="66FF66"/>
              </a:solidFill>
            </a:endParaRPr>
          </a:p>
          <a:p>
            <a:pPr rtl="1"/>
            <a:endParaRPr lang="en-US" sz="4400" dirty="0" smtClean="0"/>
          </a:p>
          <a:p>
            <a:pPr rtl="1">
              <a:lnSpc>
                <a:spcPct val="120000"/>
              </a:lnSpc>
              <a:buFontTx/>
              <a:buChar char="-"/>
            </a:pPr>
            <a:r>
              <a:rPr lang="ar-SA" sz="4500" b="1" dirty="0" smtClean="0"/>
              <a:t>تركز على الفرد			</a:t>
            </a:r>
            <a:endParaRPr lang="ar-EG" sz="4500" b="1" dirty="0" smtClean="0"/>
          </a:p>
          <a:p>
            <a:pPr rtl="1">
              <a:lnSpc>
                <a:spcPct val="120000"/>
              </a:lnSpc>
              <a:buFontTx/>
              <a:buChar char="-"/>
            </a:pPr>
            <a:r>
              <a:rPr lang="ar-SA" sz="4500" b="1" dirty="0" smtClean="0"/>
              <a:t>- تحظى بالحماية القانونية </a:t>
            </a:r>
            <a:endParaRPr lang="en-US" sz="4500" b="1" dirty="0" smtClean="0"/>
          </a:p>
          <a:p>
            <a:pPr rtl="1">
              <a:lnSpc>
                <a:spcPct val="120000"/>
              </a:lnSpc>
              <a:buFontTx/>
              <a:buChar char="-"/>
            </a:pPr>
            <a:r>
              <a:rPr lang="ar-SA" sz="4500" b="1" dirty="0" smtClean="0"/>
              <a:t>تحظى بإقرار دولي		</a:t>
            </a:r>
            <a:endParaRPr lang="ar-EG" sz="4500" b="1" dirty="0" smtClean="0"/>
          </a:p>
          <a:p>
            <a:pPr rtl="1">
              <a:lnSpc>
                <a:spcPct val="120000"/>
              </a:lnSpc>
              <a:buFontTx/>
              <a:buChar char="-"/>
            </a:pPr>
            <a:r>
              <a:rPr lang="ar-SA" sz="4500" b="1" dirty="0" smtClean="0"/>
              <a:t>- تحمي الفرد والمجموعات</a:t>
            </a:r>
            <a:endParaRPr lang="en-US" sz="4500" b="1" dirty="0" smtClean="0"/>
          </a:p>
          <a:p>
            <a:pPr rtl="1">
              <a:lnSpc>
                <a:spcPct val="120000"/>
              </a:lnSpc>
              <a:buFontTx/>
              <a:buChar char="-"/>
            </a:pPr>
            <a:r>
              <a:rPr lang="ar-SA" sz="4500" b="1" dirty="0" smtClean="0"/>
              <a:t>تلزم الدول والعاملين باسم الدولة	</a:t>
            </a:r>
            <a:endParaRPr lang="ar-EG" sz="4500" b="1" dirty="0" smtClean="0"/>
          </a:p>
          <a:p>
            <a:pPr rtl="1">
              <a:lnSpc>
                <a:spcPct val="120000"/>
              </a:lnSpc>
              <a:buFontTx/>
              <a:buChar char="-"/>
            </a:pPr>
            <a:r>
              <a:rPr lang="ar-SA" sz="4500" b="1" dirty="0" smtClean="0"/>
              <a:t>- متساوية ومترابطة	</a:t>
            </a:r>
            <a:endParaRPr lang="en-US" sz="4500" b="1" dirty="0" smtClean="0"/>
          </a:p>
          <a:p>
            <a:pPr rtl="1">
              <a:lnSpc>
                <a:spcPct val="120000"/>
              </a:lnSpc>
              <a:buFontTx/>
              <a:buChar char="-"/>
            </a:pPr>
            <a:r>
              <a:rPr lang="ar-SA" sz="4500" b="1" dirty="0" smtClean="0"/>
              <a:t>لا يمكن التنازل عنها أو انتزاعها </a:t>
            </a:r>
            <a:endParaRPr lang="ar-EG" sz="4500" b="1" dirty="0" smtClean="0"/>
          </a:p>
          <a:p>
            <a:pPr rtl="1">
              <a:lnSpc>
                <a:spcPct val="120000"/>
              </a:lnSpc>
              <a:buFontTx/>
              <a:buChar char="-"/>
            </a:pPr>
            <a:r>
              <a:rPr lang="ar-SA" sz="4500" b="1" dirty="0" smtClean="0"/>
              <a:t>- عالمية</a:t>
            </a:r>
            <a:endParaRPr lang="en-US" sz="4500" b="1" dirty="0" smtClean="0"/>
          </a:p>
          <a:p>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300" b="1" dirty="0" smtClean="0"/>
              <a:t>إن معظم حقوق الإنسان هي بالأساس حقوق فردية تجاه الحكومات، إلا أن مراجعة صكوك حقوق الإنسان، وبشكل خاص الاتفاقيات التي تم اعتمادها مؤخرا، توضح أن بعض معايير حقوق الإنسان تنطبق أيضا على الأطراف غير التابعة للدولة (مثل جماعات المعارضة المسلحة والشركات التجارية والمؤسسات المالية الدولية والأفراد) التي ترتكب مخالفات لحقوق الإنسان، فعلى سبيل المثال </a:t>
            </a:r>
            <a:r>
              <a:rPr lang="ar-SA" sz="3300" b="1" dirty="0" err="1" smtClean="0"/>
              <a:t>تنص</a:t>
            </a:r>
            <a:r>
              <a:rPr lang="ar-SA" sz="3300" b="1" dirty="0" smtClean="0"/>
              <a:t> الفقرة الأولى من المادة الرابعة من البروتوكول الاختياري لاتفاقية حقوق الطفل المتعلق باشتراك الأطفال في المنازعات المسلحة على أنه لا يجوز أن تقوم المجموعات المسلحة المتميزة عن القوات المسلحة لأي دولة في أي ظرف من الظروف بتجنيد أو استخدام الأشخاص دون سن الثامنة عشرة في الأعمال الحربية. </a:t>
            </a:r>
            <a:endParaRPr lang="en-US" sz="3300" b="1" dirty="0" smtClean="0"/>
          </a:p>
          <a:p>
            <a:pPr algn="just" rtl="1"/>
            <a:endParaRPr lang="en-US" sz="33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lnSpcReduction="10000"/>
          </a:bodyPr>
          <a:lstStyle/>
          <a:p>
            <a:pPr algn="ctr" rtl="1"/>
            <a:r>
              <a:rPr lang="ar-SA" sz="5000" b="1" dirty="0" smtClean="0">
                <a:solidFill>
                  <a:srgbClr val="66FF66"/>
                </a:solidFill>
              </a:rPr>
              <a:t>القانون الإنساني الدولي </a:t>
            </a:r>
            <a:endParaRPr lang="ar-EG" sz="5000" b="1" dirty="0" smtClean="0">
              <a:solidFill>
                <a:srgbClr val="66FF66"/>
              </a:solidFill>
            </a:endParaRPr>
          </a:p>
          <a:p>
            <a:pPr algn="just" rtl="1"/>
            <a:r>
              <a:rPr lang="ar-SA" sz="3600" dirty="0" smtClean="0"/>
              <a:t>هو أحد فروع القانون الدولي، ويهدف إلى كفالة احترام المبادئ الإنسانية العامة في حالات النزاع الدولي المسلح، وإلى احترام تلك المبادئ وإن بقدر أقل في حالات النزاع الداخلي المسلح. فالقانون الإنساني الدولي يقر بضمانات قانونية عالمية توفر الحماية لتلك المبادئ، وتهدف قواعده إلى حماية الأشخاص الذين لا يشاركون في القتال أو كفوا عن المشاركة فيه، وإلى حماية الأموال التي ليست لها علاقة مباشرة بالعمليات العسكرية، ويوفر أيضا ضمانات لحقوق المدنيين تحت الاحتلال، ويضع كذلك ضوابط فيما يخص الوسائل والأساليب المستعملة في الحرب.</a:t>
            </a:r>
            <a:endParaRPr lang="en-US" sz="3600" dirty="0" smtClean="0"/>
          </a:p>
          <a:p>
            <a:pPr algn="just" rt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600" b="1" dirty="0" smtClean="0"/>
              <a:t>وكما هو الشأن في القانون الدولي لحقوق الإنسان فإن </a:t>
            </a:r>
            <a:r>
              <a:rPr lang="ar-SA" sz="3600" b="1" dirty="0" smtClean="0">
                <a:solidFill>
                  <a:srgbClr val="66FF66"/>
                </a:solidFill>
              </a:rPr>
              <a:t>القانون الإنساني الدولي يركز على مسؤولية الحكومات </a:t>
            </a:r>
            <a:r>
              <a:rPr lang="ar-SA" sz="3600" b="1" dirty="0" smtClean="0"/>
              <a:t>إلا أن ذلك لا يعني عدم تناوله لسلوك الأطراف الأخرى غير التابعة للدولة. فبموجب المادة الثالثة المشتركة </a:t>
            </a:r>
            <a:r>
              <a:rPr lang="ar-EG" sz="3600" b="1" dirty="0" smtClean="0"/>
              <a:t>من </a:t>
            </a:r>
            <a:r>
              <a:rPr lang="ar-SA" sz="3600" b="1" dirty="0" smtClean="0"/>
              <a:t>اتفاقيات جنيف لعام 1949 ينطبق القانون الإنساني الدولي على جماعات المعارضة المسلحة، إذ تشير هذه المادة إلى حد أدنى من الضمانات والضوابط التي على الأطراف أن تلتزم </a:t>
            </a:r>
            <a:r>
              <a:rPr lang="ar-SA" sz="3600" b="1" dirty="0" err="1" smtClean="0"/>
              <a:t>بها</a:t>
            </a:r>
            <a:r>
              <a:rPr lang="ar-SA" sz="3600" b="1" dirty="0" smtClean="0"/>
              <a:t> في حالة قيام نزاع مسلح ليس له طابع دولي في أراضي أحد الدول الأطراف في أي من اتفاقيات جنيف الأربعة، ومن بين ذلك أنه يحظر على الجميع في كل الأوقات والأماكن: الاعتداء على الحياة والسلامة البدنية، </a:t>
            </a:r>
            <a:endParaRPr lang="en-US" sz="3600" b="1" dirty="0" smtClean="0"/>
          </a:p>
          <a:p>
            <a:endParaRPr lang="en-US" sz="36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TotalTime>
  <Words>1454</Words>
  <Application>Microsoft Office PowerPoint</Application>
  <PresentationFormat>On-screen Show (4:3)</PresentationFormat>
  <Paragraphs>48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        مدخل عام لقانون الدولي لحقوق الإنسان والقانون الدولي الإنساني</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HRL</dc:creator>
  <cp:lastModifiedBy>HRL</cp:lastModifiedBy>
  <cp:revision>9</cp:revision>
  <dcterms:created xsi:type="dcterms:W3CDTF">2010-01-13T00:59:15Z</dcterms:created>
  <dcterms:modified xsi:type="dcterms:W3CDTF">2009-12-30T01:50:19Z</dcterms:modified>
</cp:coreProperties>
</file>